
<file path=[Content_Types].xml><?xml version="1.0" encoding="utf-8"?>
<Types xmlns="http://schemas.openxmlformats.org/package/2006/content-types">
  <Default Extension="png" ContentType="image/png"/>
  <Default Extension="jfif" ContentType="image/jpe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theme/themeOverride2.xml" ContentType="application/vnd.openxmlformats-officedocument.themeOverr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Override3.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4.xml" ContentType="application/vnd.openxmlformats-officedocument.themeOverride+xml"/>
  <Override PartName="/ppt/notesSlides/notesSlide22.xml" ContentType="application/vnd.openxmlformats-officedocument.presentationml.notesSlide+xml"/>
  <Override PartName="/ppt/theme/themeOverride5.xml" ContentType="application/vnd.openxmlformats-officedocument.themeOverride+xml"/>
  <Override PartName="/ppt/notesSlides/notesSlide23.xml" ContentType="application/vnd.openxmlformats-officedocument.presentationml.notesSlide+xml"/>
  <Override PartName="/ppt/theme/themeOverride6.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7.xml" ContentType="application/vnd.openxmlformats-officedocument.themeOverride+xml"/>
  <Override PartName="/ppt/notesSlides/notesSlide3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notesSlides/notesSlide31.xml" ContentType="application/vnd.openxmlformats-officedocument.presentationml.notesSlide+xml"/>
  <Override PartName="/ppt/theme/themeOverride8.xml" ContentType="application/vnd.openxmlformats-officedocument.themeOverride+xml"/>
  <Override PartName="/ppt/notesSlides/notesSlide32.xml" ContentType="application/vnd.openxmlformats-officedocument.presentationml.notesSlide+xml"/>
  <Override PartName="/ppt/theme/themeOverride9.xml" ContentType="application/vnd.openxmlformats-officedocument.themeOverride+xml"/>
  <Override PartName="/ppt/notesSlides/notesSlide3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rts/chart3.xml" ContentType="application/vnd.openxmlformats-officedocument.drawingml.chart+xml"/>
  <Override PartName="/ppt/drawings/drawing1.xml" ContentType="application/vnd.openxmlformats-officedocument.drawingml.chartshapes+xml"/>
  <Override PartName="/ppt/charts/chart4.xml" ContentType="application/vnd.openxmlformats-officedocument.drawingml.chart+xml"/>
  <Override PartName="/ppt/drawings/drawing2.xml" ContentType="application/vnd.openxmlformats-officedocument.drawingml.chartshape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10.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03"/>
  </p:notesMasterIdLst>
  <p:handoutMasterIdLst>
    <p:handoutMasterId r:id="rId104"/>
  </p:handoutMasterIdLst>
  <p:sldIdLst>
    <p:sldId id="286" r:id="rId5"/>
    <p:sldId id="655" r:id="rId6"/>
    <p:sldId id="646" r:id="rId7"/>
    <p:sldId id="368" r:id="rId8"/>
    <p:sldId id="704" r:id="rId9"/>
    <p:sldId id="504" r:id="rId10"/>
    <p:sldId id="703" r:id="rId11"/>
    <p:sldId id="706" r:id="rId12"/>
    <p:sldId id="505" r:id="rId13"/>
    <p:sldId id="584" r:id="rId14"/>
    <p:sldId id="707" r:id="rId15"/>
    <p:sldId id="585" r:id="rId16"/>
    <p:sldId id="708" r:id="rId17"/>
    <p:sldId id="709" r:id="rId18"/>
    <p:sldId id="503" r:id="rId19"/>
    <p:sldId id="607" r:id="rId20"/>
    <p:sldId id="638" r:id="rId21"/>
    <p:sldId id="623" r:id="rId22"/>
    <p:sldId id="629" r:id="rId23"/>
    <p:sldId id="640" r:id="rId24"/>
    <p:sldId id="630" r:id="rId25"/>
    <p:sldId id="621" r:id="rId26"/>
    <p:sldId id="648" r:id="rId27"/>
    <p:sldId id="420" r:id="rId28"/>
    <p:sldId id="637" r:id="rId29"/>
    <p:sldId id="682" r:id="rId30"/>
    <p:sldId id="643" r:id="rId31"/>
    <p:sldId id="625" r:id="rId32"/>
    <p:sldId id="654" r:id="rId33"/>
    <p:sldId id="627" r:id="rId34"/>
    <p:sldId id="657" r:id="rId35"/>
    <p:sldId id="642" r:id="rId36"/>
    <p:sldId id="422" r:id="rId37"/>
    <p:sldId id="683" r:id="rId38"/>
    <p:sldId id="509" r:id="rId39"/>
    <p:sldId id="571" r:id="rId40"/>
    <p:sldId id="604" r:id="rId41"/>
    <p:sldId id="605" r:id="rId42"/>
    <p:sldId id="573" r:id="rId43"/>
    <p:sldId id="417" r:id="rId44"/>
    <p:sldId id="587" r:id="rId45"/>
    <p:sldId id="611" r:id="rId46"/>
    <p:sldId id="482" r:id="rId47"/>
    <p:sldId id="511" r:id="rId48"/>
    <p:sldId id="419" r:id="rId49"/>
    <p:sldId id="541" r:id="rId50"/>
    <p:sldId id="525" r:id="rId51"/>
    <p:sldId id="610" r:id="rId52"/>
    <p:sldId id="429" r:id="rId53"/>
    <p:sldId id="430" r:id="rId54"/>
    <p:sldId id="524" r:id="rId55"/>
    <p:sldId id="616" r:id="rId56"/>
    <p:sldId id="538" r:id="rId57"/>
    <p:sldId id="515" r:id="rId58"/>
    <p:sldId id="658" r:id="rId59"/>
    <p:sldId id="659" r:id="rId60"/>
    <p:sldId id="690" r:id="rId61"/>
    <p:sldId id="691" r:id="rId62"/>
    <p:sldId id="612" r:id="rId63"/>
    <p:sldId id="651" r:id="rId64"/>
    <p:sldId id="517" r:id="rId65"/>
    <p:sldId id="424" r:id="rId66"/>
    <p:sldId id="694" r:id="rId67"/>
    <p:sldId id="692" r:id="rId68"/>
    <p:sldId id="696" r:id="rId69"/>
    <p:sldId id="613" r:id="rId70"/>
    <p:sldId id="652" r:id="rId71"/>
    <p:sldId id="459" r:id="rId72"/>
    <p:sldId id="660" r:id="rId73"/>
    <p:sldId id="663" r:id="rId74"/>
    <p:sldId id="522" r:id="rId75"/>
    <p:sldId id="667" r:id="rId76"/>
    <p:sldId id="664" r:id="rId77"/>
    <p:sldId id="665" r:id="rId78"/>
    <p:sldId id="695" r:id="rId79"/>
    <p:sldId id="688" r:id="rId80"/>
    <p:sldId id="689" r:id="rId81"/>
    <p:sldId id="583" r:id="rId82"/>
    <p:sldId id="618" r:id="rId83"/>
    <p:sldId id="542" r:id="rId84"/>
    <p:sldId id="645" r:id="rId85"/>
    <p:sldId id="631" r:id="rId86"/>
    <p:sldId id="632" r:id="rId87"/>
    <p:sldId id="606" r:id="rId88"/>
    <p:sldId id="673" r:id="rId89"/>
    <p:sldId id="671" r:id="rId90"/>
    <p:sldId id="697" r:id="rId91"/>
    <p:sldId id="698" r:id="rId92"/>
    <p:sldId id="699" r:id="rId93"/>
    <p:sldId id="700" r:id="rId94"/>
    <p:sldId id="701" r:id="rId95"/>
    <p:sldId id="702" r:id="rId96"/>
    <p:sldId id="620" r:id="rId97"/>
    <p:sldId id="680" r:id="rId98"/>
    <p:sldId id="685" r:id="rId99"/>
    <p:sldId id="686" r:id="rId100"/>
    <p:sldId id="586" r:id="rId101"/>
    <p:sldId id="687" r:id="rId102"/>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3374D542-6E3E-455F-9BFB-B45891911720}">
          <p14:sldIdLst>
            <p14:sldId id="286"/>
            <p14:sldId id="655"/>
            <p14:sldId id="646"/>
            <p14:sldId id="368"/>
            <p14:sldId id="704"/>
            <p14:sldId id="504"/>
            <p14:sldId id="703"/>
            <p14:sldId id="706"/>
            <p14:sldId id="505"/>
            <p14:sldId id="584"/>
            <p14:sldId id="707"/>
            <p14:sldId id="585"/>
            <p14:sldId id="708"/>
            <p14:sldId id="709"/>
            <p14:sldId id="503"/>
            <p14:sldId id="607"/>
            <p14:sldId id="638"/>
            <p14:sldId id="623"/>
            <p14:sldId id="629"/>
            <p14:sldId id="640"/>
            <p14:sldId id="630"/>
            <p14:sldId id="621"/>
            <p14:sldId id="648"/>
            <p14:sldId id="420"/>
            <p14:sldId id="637"/>
            <p14:sldId id="682"/>
            <p14:sldId id="643"/>
            <p14:sldId id="625"/>
            <p14:sldId id="654"/>
            <p14:sldId id="627"/>
            <p14:sldId id="657"/>
            <p14:sldId id="642"/>
            <p14:sldId id="422"/>
            <p14:sldId id="683"/>
            <p14:sldId id="509"/>
            <p14:sldId id="571"/>
            <p14:sldId id="604"/>
            <p14:sldId id="605"/>
            <p14:sldId id="573"/>
            <p14:sldId id="417"/>
            <p14:sldId id="587"/>
            <p14:sldId id="611"/>
            <p14:sldId id="482"/>
            <p14:sldId id="511"/>
            <p14:sldId id="419"/>
            <p14:sldId id="541"/>
            <p14:sldId id="525"/>
            <p14:sldId id="610"/>
            <p14:sldId id="429"/>
            <p14:sldId id="430"/>
            <p14:sldId id="524"/>
            <p14:sldId id="616"/>
            <p14:sldId id="538"/>
            <p14:sldId id="515"/>
            <p14:sldId id="658"/>
            <p14:sldId id="659"/>
            <p14:sldId id="690"/>
            <p14:sldId id="691"/>
            <p14:sldId id="612"/>
            <p14:sldId id="651"/>
            <p14:sldId id="517"/>
            <p14:sldId id="424"/>
            <p14:sldId id="694"/>
            <p14:sldId id="692"/>
            <p14:sldId id="696"/>
            <p14:sldId id="613"/>
            <p14:sldId id="652"/>
            <p14:sldId id="459"/>
            <p14:sldId id="660"/>
            <p14:sldId id="663"/>
            <p14:sldId id="522"/>
            <p14:sldId id="667"/>
            <p14:sldId id="664"/>
            <p14:sldId id="665"/>
            <p14:sldId id="695"/>
            <p14:sldId id="688"/>
            <p14:sldId id="689"/>
            <p14:sldId id="583"/>
            <p14:sldId id="618"/>
            <p14:sldId id="542"/>
            <p14:sldId id="645"/>
            <p14:sldId id="631"/>
            <p14:sldId id="632"/>
            <p14:sldId id="606"/>
            <p14:sldId id="673"/>
            <p14:sldId id="671"/>
            <p14:sldId id="697"/>
            <p14:sldId id="698"/>
            <p14:sldId id="699"/>
            <p14:sldId id="700"/>
            <p14:sldId id="701"/>
            <p14:sldId id="702"/>
            <p14:sldId id="620"/>
            <p14:sldId id="680"/>
            <p14:sldId id="685"/>
            <p14:sldId id="686"/>
            <p14:sldId id="586"/>
            <p14:sldId id="68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4B25"/>
    <a:srgbClr val="764986"/>
    <a:srgbClr val="764987"/>
    <a:srgbClr val="764887"/>
    <a:srgbClr val="E04A25"/>
    <a:srgbClr val="764885"/>
    <a:srgbClr val="E1542C"/>
    <a:srgbClr val="843599"/>
    <a:srgbClr val="E04B24"/>
    <a:srgbClr val="E44C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83" autoAdjust="0"/>
    <p:restoredTop sz="97670" autoAdjust="0"/>
  </p:normalViewPr>
  <p:slideViewPr>
    <p:cSldViewPr snapToGrid="0">
      <p:cViewPr varScale="1">
        <p:scale>
          <a:sx n="73" d="100"/>
          <a:sy n="73" d="100"/>
        </p:scale>
        <p:origin x="774" y="78"/>
      </p:cViewPr>
      <p:guideLst>
        <p:guide orient="horz" pos="2160"/>
        <p:guide pos="3840"/>
      </p:guideLst>
    </p:cSldViewPr>
  </p:slideViewPr>
  <p:outlineViewPr>
    <p:cViewPr>
      <p:scale>
        <a:sx n="33" d="100"/>
        <a:sy n="33" d="100"/>
      </p:scale>
      <p:origin x="0" y="6780"/>
    </p:cViewPr>
  </p:outlineViewPr>
  <p:notesTextViewPr>
    <p:cViewPr>
      <p:scale>
        <a:sx n="1" d="1"/>
        <a:sy n="1" d="1"/>
      </p:scale>
      <p:origin x="0" y="0"/>
    </p:cViewPr>
  </p:notesTextViewPr>
  <p:sorterViewPr>
    <p:cViewPr>
      <p:scale>
        <a:sx n="66" d="100"/>
        <a:sy n="66" d="100"/>
      </p:scale>
      <p:origin x="0" y="1444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heme" Target="theme/theme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charts/_rels/chart1.xml.rels><?xml version="1.0" encoding="UTF-8" standalone="yes"?>
<Relationships xmlns="http://schemas.openxmlformats.org/package/2006/relationships"><Relationship Id="rId1" Type="http://schemas.openxmlformats.org/officeDocument/2006/relationships/oleObject" Target="file:///D:\work\Hari\ELSS%20vs%20PPF\FY2021-22\4.%20Franklin%20India%20Taxshield%20Fund\PPF%20vs%20Franklin%20India%20Taxshield%20Fund_Nov21.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work\Hari\ELSS%20vs%20PPF\FY2021-22\4.%20Franklin%20India%20Taxshield%20Fund\PPF%20vs%20Franklin%20India%20Taxshield%20Fund_Nov21.xlsx" TargetMode="Externa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D:\work\Hari\ELSS%20vs%20PPF\FY2021-22\4.%20Franklin%20India%20Taxshield%20Fund\PPF%20vs%20Franklin%20India%20Taxshield%20Fund_Nov21.xlsx" TargetMode="External"/></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D:\work\Hari\ELSS%20vs%20PPF\FY2021-22\4.%20Franklin%20India%20Taxshield%20Fund\PPF%20vs%20Franklin%20India%20Taxshield%20Fund_Nov2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spPr>
            <a:solidFill>
              <a:schemeClr val="accent1">
                <a:alpha val="75000"/>
              </a:schemeClr>
            </a:solidFill>
            <a:ln>
              <a:noFill/>
            </a:ln>
            <a:effectLst/>
          </c:spPr>
          <c:invertIfNegative val="0"/>
          <c:xVal>
            <c:numLit>
              <c:formatCode>General</c:formatCode>
              <c:ptCount val="1"/>
              <c:pt idx="0">
                <c:v>1</c:v>
              </c:pt>
            </c:numLit>
          </c:xVal>
          <c:yVal>
            <c:numLit>
              <c:formatCode>General</c:formatCode>
              <c:ptCount val="1"/>
              <c:pt idx="0">
                <c:v>2</c:v>
              </c:pt>
            </c:numLit>
          </c:yVal>
          <c:bubbleSize>
            <c:numRef>
              <c:f>Sheet2!$E$6</c:f>
              <c:numCache>
                <c:formatCode>_ [$₹-439]* #,##0_ ;_ [$₹-439]* \-#,##0_ ;_ [$₹-439]* "-"??_ ;_ @_ </c:formatCode>
                <c:ptCount val="1"/>
                <c:pt idx="0">
                  <c:v>35990677.108657077</c:v>
                </c:pt>
              </c:numCache>
            </c:numRef>
          </c:bubbleSize>
          <c:bubble3D val="0"/>
          <c:extLst>
            <c:ext xmlns:c16="http://schemas.microsoft.com/office/drawing/2014/chart" uri="{C3380CC4-5D6E-409C-BE32-E72D297353CC}">
              <c16:uniqueId val="{00000000-44CD-4349-B7D9-8C57BF129A07}"/>
            </c:ext>
          </c:extLst>
        </c:ser>
        <c:ser>
          <c:idx val="1"/>
          <c:order val="1"/>
          <c:spPr>
            <a:solidFill>
              <a:schemeClr val="accent2">
                <a:alpha val="75000"/>
              </a:schemeClr>
            </a:solidFill>
            <a:ln w="25400">
              <a:noFill/>
            </a:ln>
            <a:effectLst/>
          </c:spPr>
          <c:invertIfNegative val="0"/>
          <c:dPt>
            <c:idx val="0"/>
            <c:invertIfNegative val="0"/>
            <c:bubble3D val="0"/>
            <c:spPr>
              <a:solidFill>
                <a:schemeClr val="accent4"/>
              </a:solidFill>
              <a:ln>
                <a:noFill/>
              </a:ln>
              <a:effectLst/>
            </c:spPr>
            <c:extLst>
              <c:ext xmlns:c16="http://schemas.microsoft.com/office/drawing/2014/chart" uri="{C3380CC4-5D6E-409C-BE32-E72D297353CC}">
                <c16:uniqueId val="{00000003-44CD-4349-B7D9-8C57BF129A07}"/>
              </c:ext>
            </c:extLst>
          </c:dPt>
          <c:xVal>
            <c:numLit>
              <c:formatCode>General</c:formatCode>
              <c:ptCount val="1"/>
              <c:pt idx="0">
                <c:v>2</c:v>
              </c:pt>
            </c:numLit>
          </c:xVal>
          <c:yVal>
            <c:numLit>
              <c:formatCode>General</c:formatCode>
              <c:ptCount val="1"/>
              <c:pt idx="0">
                <c:v>2</c:v>
              </c:pt>
            </c:numLit>
          </c:yVal>
          <c:bubbleSize>
            <c:numRef>
              <c:f>Sheet2!$F$6</c:f>
              <c:numCache>
                <c:formatCode>_ [$₹-439]* #,##0_ ;_ [$₹-439]* \-#,##0_ ;_ [$₹-439]* "-"??_ ;_ @_ </c:formatCode>
                <c:ptCount val="1"/>
                <c:pt idx="0">
                  <c:v>8838366.7942381855</c:v>
                </c:pt>
              </c:numCache>
            </c:numRef>
          </c:bubbleSize>
          <c:bubble3D val="0"/>
          <c:extLst>
            <c:ext xmlns:c16="http://schemas.microsoft.com/office/drawing/2014/chart" uri="{C3380CC4-5D6E-409C-BE32-E72D297353CC}">
              <c16:uniqueId val="{00000001-44CD-4349-B7D9-8C57BF129A07}"/>
            </c:ext>
          </c:extLst>
        </c:ser>
        <c:ser>
          <c:idx val="2"/>
          <c:order val="2"/>
          <c:spPr>
            <a:solidFill>
              <a:schemeClr val="accent3">
                <a:alpha val="75000"/>
              </a:schemeClr>
            </a:solidFill>
            <a:ln w="25400">
              <a:noFill/>
            </a:ln>
            <a:effectLst/>
          </c:spPr>
          <c:invertIfNegative val="0"/>
          <c:xVal>
            <c:numLit>
              <c:formatCode>General</c:formatCode>
              <c:ptCount val="1"/>
              <c:pt idx="0">
                <c:v>1.5</c:v>
              </c:pt>
            </c:numLit>
          </c:xVal>
          <c:yVal>
            <c:numLit>
              <c:formatCode>General</c:formatCode>
              <c:ptCount val="1"/>
              <c:pt idx="0">
                <c:v>3</c:v>
              </c:pt>
            </c:numLit>
          </c:yVal>
          <c:bubbleSize>
            <c:numRef>
              <c:f>Sheet2!$E$4</c:f>
              <c:numCache>
                <c:formatCode>_ [$₹-439]* #,##0_ ;_ [$₹-439]* \-#,##0_ ;_ [$₹-439]* "-"??_ ;_ @_ </c:formatCode>
                <c:ptCount val="1"/>
                <c:pt idx="0">
                  <c:v>3300000</c:v>
                </c:pt>
              </c:numCache>
            </c:numRef>
          </c:bubbleSize>
          <c:bubble3D val="0"/>
          <c:extLst>
            <c:ext xmlns:c16="http://schemas.microsoft.com/office/drawing/2014/chart" uri="{C3380CC4-5D6E-409C-BE32-E72D297353CC}">
              <c16:uniqueId val="{00000002-44CD-4349-B7D9-8C57BF129A07}"/>
            </c:ext>
          </c:extLst>
        </c:ser>
        <c:dLbls>
          <c:showLegendKey val="0"/>
          <c:showVal val="0"/>
          <c:showCatName val="0"/>
          <c:showSerName val="0"/>
          <c:showPercent val="0"/>
          <c:showBubbleSize val="0"/>
        </c:dLbls>
        <c:bubbleScale val="100"/>
        <c:showNegBubbles val="0"/>
        <c:axId val="96454528"/>
        <c:axId val="96456064"/>
      </c:bubbleChart>
      <c:valAx>
        <c:axId val="96454528"/>
        <c:scaling>
          <c:orientation val="minMax"/>
        </c:scaling>
        <c:delete val="1"/>
        <c:axPos val="b"/>
        <c:numFmt formatCode="General" sourceLinked="1"/>
        <c:majorTickMark val="none"/>
        <c:minorTickMark val="none"/>
        <c:tickLblPos val="nextTo"/>
        <c:crossAx val="96456064"/>
        <c:crosses val="autoZero"/>
        <c:crossBetween val="midCat"/>
      </c:valAx>
      <c:valAx>
        <c:axId val="96456064"/>
        <c:scaling>
          <c:orientation val="minMax"/>
        </c:scaling>
        <c:delete val="1"/>
        <c:axPos val="l"/>
        <c:numFmt formatCode="General" sourceLinked="1"/>
        <c:majorTickMark val="none"/>
        <c:minorTickMark val="none"/>
        <c:tickLblPos val="nextTo"/>
        <c:crossAx val="9645452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2.9506151092614674E-2"/>
          <c:w val="0.98399126796434422"/>
          <c:h val="0.97049384890738533"/>
        </c:manualLayout>
      </c:layout>
      <c:bubbleChart>
        <c:varyColors val="0"/>
        <c:ser>
          <c:idx val="0"/>
          <c:order val="0"/>
          <c:spPr>
            <a:solidFill>
              <a:schemeClr val="accent1">
                <a:alpha val="75000"/>
              </a:schemeClr>
            </a:solidFill>
            <a:ln>
              <a:noFill/>
            </a:ln>
            <a:effectLst/>
          </c:spPr>
          <c:invertIfNegative val="0"/>
          <c:xVal>
            <c:numLit>
              <c:formatCode>General</c:formatCode>
              <c:ptCount val="1"/>
              <c:pt idx="0">
                <c:v>1</c:v>
              </c:pt>
            </c:numLit>
          </c:xVal>
          <c:yVal>
            <c:numLit>
              <c:formatCode>General</c:formatCode>
              <c:ptCount val="1"/>
              <c:pt idx="0">
                <c:v>2</c:v>
              </c:pt>
            </c:numLit>
          </c:yVal>
          <c:bubbleSize>
            <c:numRef>
              <c:f>Sheet2!$E$6</c:f>
              <c:numCache>
                <c:formatCode>_ [$₹-439]* #,##0_ ;_ [$₹-439]* \-#,##0_ ;_ [$₹-439]* "-"??_ ;_ @_ </c:formatCode>
                <c:ptCount val="1"/>
                <c:pt idx="0">
                  <c:v>35990677.108657077</c:v>
                </c:pt>
              </c:numCache>
            </c:numRef>
          </c:bubbleSize>
          <c:bubble3D val="0"/>
          <c:extLst>
            <c:ext xmlns:c16="http://schemas.microsoft.com/office/drawing/2014/chart" uri="{C3380CC4-5D6E-409C-BE32-E72D297353CC}">
              <c16:uniqueId val="{00000000-8D20-445B-952F-A6D0E77D3B58}"/>
            </c:ext>
          </c:extLst>
        </c:ser>
        <c:ser>
          <c:idx val="1"/>
          <c:order val="1"/>
          <c:spPr>
            <a:solidFill>
              <a:schemeClr val="accent4"/>
            </a:solidFill>
            <a:ln>
              <a:noFill/>
            </a:ln>
            <a:effectLst/>
          </c:spPr>
          <c:invertIfNegative val="0"/>
          <c:xVal>
            <c:numLit>
              <c:formatCode>General</c:formatCode>
              <c:ptCount val="1"/>
              <c:pt idx="0">
                <c:v>2</c:v>
              </c:pt>
            </c:numLit>
          </c:xVal>
          <c:yVal>
            <c:numLit>
              <c:formatCode>General</c:formatCode>
              <c:ptCount val="1"/>
              <c:pt idx="0">
                <c:v>2</c:v>
              </c:pt>
            </c:numLit>
          </c:yVal>
          <c:bubbleSize>
            <c:numRef>
              <c:f>Sheet2!$F$6</c:f>
              <c:numCache>
                <c:formatCode>_ [$₹-439]* #,##0_ ;_ [$₹-439]* \-#,##0_ ;_ [$₹-439]* "-"??_ ;_ @_ </c:formatCode>
                <c:ptCount val="1"/>
                <c:pt idx="0">
                  <c:v>8838366.7942381855</c:v>
                </c:pt>
              </c:numCache>
            </c:numRef>
          </c:bubbleSize>
          <c:bubble3D val="0"/>
          <c:extLst>
            <c:ext xmlns:c16="http://schemas.microsoft.com/office/drawing/2014/chart" uri="{C3380CC4-5D6E-409C-BE32-E72D297353CC}">
              <c16:uniqueId val="{00000001-8D20-445B-952F-A6D0E77D3B58}"/>
            </c:ext>
          </c:extLst>
        </c:ser>
        <c:ser>
          <c:idx val="2"/>
          <c:order val="2"/>
          <c:spPr>
            <a:solidFill>
              <a:schemeClr val="accent3">
                <a:alpha val="75000"/>
              </a:schemeClr>
            </a:solidFill>
            <a:ln w="25400">
              <a:noFill/>
            </a:ln>
            <a:effectLst/>
          </c:spPr>
          <c:invertIfNegative val="0"/>
          <c:xVal>
            <c:numLit>
              <c:formatCode>General</c:formatCode>
              <c:ptCount val="1"/>
              <c:pt idx="0">
                <c:v>1.5</c:v>
              </c:pt>
            </c:numLit>
          </c:xVal>
          <c:yVal>
            <c:numLit>
              <c:formatCode>General</c:formatCode>
              <c:ptCount val="1"/>
              <c:pt idx="0">
                <c:v>3</c:v>
              </c:pt>
            </c:numLit>
          </c:yVal>
          <c:bubbleSize>
            <c:numRef>
              <c:f>Sheet2!$E$4</c:f>
              <c:numCache>
                <c:formatCode>_ [$₹-439]* #,##0_ ;_ [$₹-439]* \-#,##0_ ;_ [$₹-439]* "-"??_ ;_ @_ </c:formatCode>
                <c:ptCount val="1"/>
                <c:pt idx="0">
                  <c:v>3300000</c:v>
                </c:pt>
              </c:numCache>
            </c:numRef>
          </c:bubbleSize>
          <c:bubble3D val="0"/>
          <c:extLst>
            <c:ext xmlns:c16="http://schemas.microsoft.com/office/drawing/2014/chart" uri="{C3380CC4-5D6E-409C-BE32-E72D297353CC}">
              <c16:uniqueId val="{00000002-8D20-445B-952F-A6D0E77D3B58}"/>
            </c:ext>
          </c:extLst>
        </c:ser>
        <c:ser>
          <c:idx val="3"/>
          <c:order val="3"/>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c:spPr>
          <c:invertIfNegative val="0"/>
          <c:xVal>
            <c:numLit>
              <c:formatCode>General</c:formatCode>
              <c:ptCount val="1"/>
              <c:pt idx="0">
                <c:v>1.5</c:v>
              </c:pt>
            </c:numLit>
          </c:xVal>
          <c:yVal>
            <c:numLit>
              <c:formatCode>General</c:formatCode>
              <c:ptCount val="1"/>
              <c:pt idx="0">
                <c:v>2.4</c:v>
              </c:pt>
            </c:numLit>
          </c:yVal>
          <c:bubbleSize>
            <c:numRef>
              <c:f>Sheet2!$E$10</c:f>
              <c:numCache>
                <c:formatCode>_ [$₹-439]* #,##0_ ;_ [$₹-439]* \-#,##0_ ;_ [$₹-439]* "-"??_ ;_ @_ </c:formatCode>
                <c:ptCount val="1"/>
                <c:pt idx="0">
                  <c:v>4053977.3359319889</c:v>
                </c:pt>
              </c:numCache>
            </c:numRef>
          </c:bubbleSize>
          <c:bubble3D val="0"/>
          <c:extLst>
            <c:ext xmlns:c16="http://schemas.microsoft.com/office/drawing/2014/chart" uri="{C3380CC4-5D6E-409C-BE32-E72D297353CC}">
              <c16:uniqueId val="{00000003-8D20-445B-952F-A6D0E77D3B58}"/>
            </c:ext>
          </c:extLst>
        </c:ser>
        <c:dLbls>
          <c:showLegendKey val="0"/>
          <c:showVal val="0"/>
          <c:showCatName val="0"/>
          <c:showSerName val="0"/>
          <c:showPercent val="0"/>
          <c:showBubbleSize val="0"/>
        </c:dLbls>
        <c:bubbleScale val="100"/>
        <c:showNegBubbles val="0"/>
        <c:axId val="96521216"/>
        <c:axId val="96547584"/>
      </c:bubbleChart>
      <c:valAx>
        <c:axId val="96521216"/>
        <c:scaling>
          <c:orientation val="minMax"/>
        </c:scaling>
        <c:delete val="1"/>
        <c:axPos val="b"/>
        <c:numFmt formatCode="General" sourceLinked="1"/>
        <c:majorTickMark val="none"/>
        <c:minorTickMark val="none"/>
        <c:tickLblPos val="nextTo"/>
        <c:crossAx val="96547584"/>
        <c:crosses val="autoZero"/>
        <c:crossBetween val="midCat"/>
      </c:valAx>
      <c:valAx>
        <c:axId val="96547584"/>
        <c:scaling>
          <c:orientation val="minMax"/>
        </c:scaling>
        <c:delete val="1"/>
        <c:axPos val="l"/>
        <c:numFmt formatCode="General" sourceLinked="1"/>
        <c:majorTickMark val="none"/>
        <c:minorTickMark val="none"/>
        <c:tickLblPos val="nextTo"/>
        <c:crossAx val="96521216"/>
        <c:crosses val="autoZero"/>
        <c:crossBetween val="midCat"/>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2.810603358278696E-2"/>
          <c:w val="0.98387392340113611"/>
          <c:h val="0.97189396641721304"/>
        </c:manualLayout>
      </c:layout>
      <c:bubbleChart>
        <c:varyColors val="0"/>
        <c:ser>
          <c:idx val="0"/>
          <c:order val="0"/>
          <c:spPr>
            <a:solidFill>
              <a:schemeClr val="accent1">
                <a:alpha val="75000"/>
              </a:schemeClr>
            </a:solidFill>
            <a:ln>
              <a:noFill/>
            </a:ln>
            <a:effectLst/>
          </c:spPr>
          <c:invertIfNegative val="0"/>
          <c:xVal>
            <c:numLit>
              <c:formatCode>General</c:formatCode>
              <c:ptCount val="1"/>
              <c:pt idx="0">
                <c:v>1</c:v>
              </c:pt>
            </c:numLit>
          </c:xVal>
          <c:yVal>
            <c:numLit>
              <c:formatCode>General</c:formatCode>
              <c:ptCount val="1"/>
              <c:pt idx="0">
                <c:v>2</c:v>
              </c:pt>
            </c:numLit>
          </c:yVal>
          <c:bubbleSize>
            <c:numRef>
              <c:f>Sheet2!$E$6</c:f>
              <c:numCache>
                <c:formatCode>_ [$₹-439]* #,##0_ ;_ [$₹-439]* \-#,##0_ ;_ [$₹-439]* "-"??_ ;_ @_ </c:formatCode>
                <c:ptCount val="1"/>
                <c:pt idx="0">
                  <c:v>35990677.108657099</c:v>
                </c:pt>
              </c:numCache>
            </c:numRef>
          </c:bubbleSize>
          <c:bubble3D val="0"/>
          <c:extLst>
            <c:ext xmlns:c16="http://schemas.microsoft.com/office/drawing/2014/chart" uri="{C3380CC4-5D6E-409C-BE32-E72D297353CC}">
              <c16:uniqueId val="{00000000-44CD-4349-B7D9-8C57BF129A07}"/>
            </c:ext>
          </c:extLst>
        </c:ser>
        <c:ser>
          <c:idx val="1"/>
          <c:order val="1"/>
          <c:spPr>
            <a:solidFill>
              <a:schemeClr val="accent2">
                <a:alpha val="75000"/>
              </a:schemeClr>
            </a:solidFill>
            <a:ln w="25400">
              <a:noFill/>
            </a:ln>
            <a:effectLst/>
          </c:spPr>
          <c:invertIfNegative val="0"/>
          <c:dPt>
            <c:idx val="0"/>
            <c:invertIfNegative val="0"/>
            <c:bubble3D val="0"/>
            <c:spPr>
              <a:solidFill>
                <a:schemeClr val="accent4"/>
              </a:solidFill>
              <a:ln>
                <a:noFill/>
              </a:ln>
              <a:effectLst/>
            </c:spPr>
            <c:extLst>
              <c:ext xmlns:c16="http://schemas.microsoft.com/office/drawing/2014/chart" uri="{C3380CC4-5D6E-409C-BE32-E72D297353CC}">
                <c16:uniqueId val="{00000003-44CD-4349-B7D9-8C57BF129A07}"/>
              </c:ext>
            </c:extLst>
          </c:dPt>
          <c:xVal>
            <c:numLit>
              <c:formatCode>General</c:formatCode>
              <c:ptCount val="1"/>
              <c:pt idx="0">
                <c:v>2</c:v>
              </c:pt>
            </c:numLit>
          </c:xVal>
          <c:yVal>
            <c:numLit>
              <c:formatCode>General</c:formatCode>
              <c:ptCount val="1"/>
              <c:pt idx="0">
                <c:v>2</c:v>
              </c:pt>
            </c:numLit>
          </c:yVal>
          <c:bubbleSize>
            <c:numRef>
              <c:f>Sheet2!$F$6</c:f>
              <c:numCache>
                <c:formatCode>_ [$₹-439]* #,##0_ ;_ [$₹-439]* \-#,##0_ ;_ [$₹-439]* "-"??_ ;_ @_ </c:formatCode>
                <c:ptCount val="1"/>
                <c:pt idx="0">
                  <c:v>8838366.7942381855</c:v>
                </c:pt>
              </c:numCache>
            </c:numRef>
          </c:bubbleSize>
          <c:bubble3D val="0"/>
          <c:extLst>
            <c:ext xmlns:c16="http://schemas.microsoft.com/office/drawing/2014/chart" uri="{C3380CC4-5D6E-409C-BE32-E72D297353CC}">
              <c16:uniqueId val="{00000001-44CD-4349-B7D9-8C57BF129A07}"/>
            </c:ext>
          </c:extLst>
        </c:ser>
        <c:ser>
          <c:idx val="2"/>
          <c:order val="2"/>
          <c:spPr>
            <a:solidFill>
              <a:schemeClr val="accent3">
                <a:alpha val="75000"/>
              </a:schemeClr>
            </a:solidFill>
            <a:ln w="25400">
              <a:noFill/>
            </a:ln>
            <a:effectLst/>
          </c:spPr>
          <c:invertIfNegative val="0"/>
          <c:xVal>
            <c:numLit>
              <c:formatCode>General</c:formatCode>
              <c:ptCount val="1"/>
              <c:pt idx="0">
                <c:v>1.5</c:v>
              </c:pt>
            </c:numLit>
          </c:xVal>
          <c:yVal>
            <c:numLit>
              <c:formatCode>General</c:formatCode>
              <c:ptCount val="1"/>
              <c:pt idx="0">
                <c:v>3</c:v>
              </c:pt>
            </c:numLit>
          </c:yVal>
          <c:bubbleSize>
            <c:numRef>
              <c:f>Sheet2!$E$4</c:f>
              <c:numCache>
                <c:formatCode>_ [$₹-439]* #,##0_ ;_ [$₹-439]* \-#,##0_ ;_ [$₹-439]* "-"??_ ;_ @_ </c:formatCode>
                <c:ptCount val="1"/>
                <c:pt idx="0">
                  <c:v>3300000</c:v>
                </c:pt>
              </c:numCache>
            </c:numRef>
          </c:bubbleSize>
          <c:bubble3D val="0"/>
          <c:extLst>
            <c:ext xmlns:c16="http://schemas.microsoft.com/office/drawing/2014/chart" uri="{C3380CC4-5D6E-409C-BE32-E72D297353CC}">
              <c16:uniqueId val="{00000002-44CD-4349-B7D9-8C57BF129A07}"/>
            </c:ext>
          </c:extLst>
        </c:ser>
        <c:dLbls>
          <c:showLegendKey val="0"/>
          <c:showVal val="0"/>
          <c:showCatName val="0"/>
          <c:showSerName val="0"/>
          <c:showPercent val="0"/>
          <c:showBubbleSize val="0"/>
        </c:dLbls>
        <c:bubbleScale val="100"/>
        <c:showNegBubbles val="0"/>
        <c:axId val="96997376"/>
        <c:axId val="96998912"/>
      </c:bubbleChart>
      <c:valAx>
        <c:axId val="96997376"/>
        <c:scaling>
          <c:orientation val="minMax"/>
        </c:scaling>
        <c:delete val="1"/>
        <c:axPos val="b"/>
        <c:numFmt formatCode="General" sourceLinked="1"/>
        <c:majorTickMark val="none"/>
        <c:minorTickMark val="none"/>
        <c:tickLblPos val="nextTo"/>
        <c:crossAx val="96998912"/>
        <c:crosses val="autoZero"/>
        <c:crossBetween val="midCat"/>
      </c:valAx>
      <c:valAx>
        <c:axId val="96998912"/>
        <c:scaling>
          <c:orientation val="minMax"/>
        </c:scaling>
        <c:delete val="1"/>
        <c:axPos val="l"/>
        <c:numFmt formatCode="General" sourceLinked="1"/>
        <c:majorTickMark val="none"/>
        <c:minorTickMark val="none"/>
        <c:tickLblPos val="nextTo"/>
        <c:crossAx val="9699737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2.9506151092614674E-2"/>
          <c:w val="0.98399126796434422"/>
          <c:h val="0.97049384890738533"/>
        </c:manualLayout>
      </c:layout>
      <c:bubbleChart>
        <c:varyColors val="0"/>
        <c:ser>
          <c:idx val="0"/>
          <c:order val="0"/>
          <c:spPr>
            <a:solidFill>
              <a:schemeClr val="accent1">
                <a:alpha val="75000"/>
              </a:schemeClr>
            </a:solidFill>
            <a:ln>
              <a:noFill/>
            </a:ln>
            <a:effectLst/>
          </c:spPr>
          <c:invertIfNegative val="0"/>
          <c:xVal>
            <c:numLit>
              <c:formatCode>General</c:formatCode>
              <c:ptCount val="1"/>
              <c:pt idx="0">
                <c:v>1</c:v>
              </c:pt>
            </c:numLit>
          </c:xVal>
          <c:yVal>
            <c:numLit>
              <c:formatCode>General</c:formatCode>
              <c:ptCount val="1"/>
              <c:pt idx="0">
                <c:v>2</c:v>
              </c:pt>
            </c:numLit>
          </c:yVal>
          <c:bubbleSize>
            <c:numRef>
              <c:f>Sheet2!$E$6</c:f>
              <c:numCache>
                <c:formatCode>_ [$₹-439]* #,##0_ ;_ [$₹-439]* \-#,##0_ ;_ [$₹-439]* "-"??_ ;_ @_ </c:formatCode>
                <c:ptCount val="1"/>
                <c:pt idx="0">
                  <c:v>35990677.108657099</c:v>
                </c:pt>
              </c:numCache>
            </c:numRef>
          </c:bubbleSize>
          <c:bubble3D val="0"/>
          <c:extLst>
            <c:ext xmlns:c16="http://schemas.microsoft.com/office/drawing/2014/chart" uri="{C3380CC4-5D6E-409C-BE32-E72D297353CC}">
              <c16:uniqueId val="{00000000-8D20-445B-952F-A6D0E77D3B58}"/>
            </c:ext>
          </c:extLst>
        </c:ser>
        <c:ser>
          <c:idx val="1"/>
          <c:order val="1"/>
          <c:spPr>
            <a:solidFill>
              <a:schemeClr val="accent4"/>
            </a:solidFill>
            <a:ln>
              <a:noFill/>
            </a:ln>
            <a:effectLst/>
          </c:spPr>
          <c:invertIfNegative val="0"/>
          <c:xVal>
            <c:numLit>
              <c:formatCode>General</c:formatCode>
              <c:ptCount val="1"/>
              <c:pt idx="0">
                <c:v>2</c:v>
              </c:pt>
            </c:numLit>
          </c:xVal>
          <c:yVal>
            <c:numLit>
              <c:formatCode>General</c:formatCode>
              <c:ptCount val="1"/>
              <c:pt idx="0">
                <c:v>2</c:v>
              </c:pt>
            </c:numLit>
          </c:yVal>
          <c:bubbleSize>
            <c:numRef>
              <c:f>Sheet2!$F$6</c:f>
              <c:numCache>
                <c:formatCode>_ [$₹-439]* #,##0_ ;_ [$₹-439]* \-#,##0_ ;_ [$₹-439]* "-"??_ ;_ @_ </c:formatCode>
                <c:ptCount val="1"/>
                <c:pt idx="0">
                  <c:v>8838366.7942381855</c:v>
                </c:pt>
              </c:numCache>
            </c:numRef>
          </c:bubbleSize>
          <c:bubble3D val="0"/>
          <c:extLst>
            <c:ext xmlns:c16="http://schemas.microsoft.com/office/drawing/2014/chart" uri="{C3380CC4-5D6E-409C-BE32-E72D297353CC}">
              <c16:uniqueId val="{00000001-8D20-445B-952F-A6D0E77D3B58}"/>
            </c:ext>
          </c:extLst>
        </c:ser>
        <c:ser>
          <c:idx val="2"/>
          <c:order val="2"/>
          <c:spPr>
            <a:solidFill>
              <a:schemeClr val="accent3">
                <a:alpha val="75000"/>
              </a:schemeClr>
            </a:solidFill>
            <a:ln w="25400">
              <a:noFill/>
            </a:ln>
            <a:effectLst/>
          </c:spPr>
          <c:invertIfNegative val="0"/>
          <c:xVal>
            <c:numLit>
              <c:formatCode>General</c:formatCode>
              <c:ptCount val="1"/>
              <c:pt idx="0">
                <c:v>1.5</c:v>
              </c:pt>
            </c:numLit>
          </c:xVal>
          <c:yVal>
            <c:numLit>
              <c:formatCode>General</c:formatCode>
              <c:ptCount val="1"/>
              <c:pt idx="0">
                <c:v>3</c:v>
              </c:pt>
            </c:numLit>
          </c:yVal>
          <c:bubbleSize>
            <c:numRef>
              <c:f>Sheet2!$E$4</c:f>
              <c:numCache>
                <c:formatCode>_ [$₹-439]* #,##0_ ;_ [$₹-439]* \-#,##0_ ;_ [$₹-439]* "-"??_ ;_ @_ </c:formatCode>
                <c:ptCount val="1"/>
                <c:pt idx="0">
                  <c:v>3300000</c:v>
                </c:pt>
              </c:numCache>
            </c:numRef>
          </c:bubbleSize>
          <c:bubble3D val="0"/>
          <c:extLst>
            <c:ext xmlns:c16="http://schemas.microsoft.com/office/drawing/2014/chart" uri="{C3380CC4-5D6E-409C-BE32-E72D297353CC}">
              <c16:uniqueId val="{00000002-8D20-445B-952F-A6D0E77D3B58}"/>
            </c:ext>
          </c:extLst>
        </c:ser>
        <c:ser>
          <c:idx val="3"/>
          <c:order val="3"/>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c:spPr>
          <c:invertIfNegative val="0"/>
          <c:xVal>
            <c:numLit>
              <c:formatCode>General</c:formatCode>
              <c:ptCount val="1"/>
              <c:pt idx="0">
                <c:v>1.5</c:v>
              </c:pt>
            </c:numLit>
          </c:xVal>
          <c:yVal>
            <c:numLit>
              <c:formatCode>General</c:formatCode>
              <c:ptCount val="1"/>
              <c:pt idx="0">
                <c:v>2.4</c:v>
              </c:pt>
            </c:numLit>
          </c:yVal>
          <c:bubbleSize>
            <c:numRef>
              <c:f>Sheet2!$E$10</c:f>
              <c:numCache>
                <c:formatCode>_ [$₹-439]* #,##0_ ;_ [$₹-439]* \-#,##0_ ;_ [$₹-439]* "-"??_ ;_ @_ </c:formatCode>
                <c:ptCount val="1"/>
                <c:pt idx="0">
                  <c:v>4053977.335931988</c:v>
                </c:pt>
              </c:numCache>
            </c:numRef>
          </c:bubbleSize>
          <c:bubble3D val="0"/>
          <c:extLst>
            <c:ext xmlns:c16="http://schemas.microsoft.com/office/drawing/2014/chart" uri="{C3380CC4-5D6E-409C-BE32-E72D297353CC}">
              <c16:uniqueId val="{00000003-8D20-445B-952F-A6D0E77D3B58}"/>
            </c:ext>
          </c:extLst>
        </c:ser>
        <c:dLbls>
          <c:showLegendKey val="0"/>
          <c:showVal val="0"/>
          <c:showCatName val="0"/>
          <c:showSerName val="0"/>
          <c:showPercent val="0"/>
          <c:showBubbleSize val="0"/>
        </c:dLbls>
        <c:bubbleScale val="100"/>
        <c:showNegBubbles val="0"/>
        <c:axId val="97215616"/>
        <c:axId val="97217152"/>
      </c:bubbleChart>
      <c:valAx>
        <c:axId val="97215616"/>
        <c:scaling>
          <c:orientation val="minMax"/>
        </c:scaling>
        <c:delete val="1"/>
        <c:axPos val="b"/>
        <c:numFmt formatCode="General" sourceLinked="1"/>
        <c:majorTickMark val="none"/>
        <c:minorTickMark val="none"/>
        <c:tickLblPos val="nextTo"/>
        <c:crossAx val="97217152"/>
        <c:crosses val="autoZero"/>
        <c:crossBetween val="midCat"/>
      </c:valAx>
      <c:valAx>
        <c:axId val="97217152"/>
        <c:scaling>
          <c:orientation val="minMax"/>
        </c:scaling>
        <c:delete val="1"/>
        <c:axPos val="l"/>
        <c:numFmt formatCode="General" sourceLinked="1"/>
        <c:majorTickMark val="none"/>
        <c:minorTickMark val="none"/>
        <c:tickLblPos val="nextTo"/>
        <c:crossAx val="97215616"/>
        <c:crosses val="autoZero"/>
        <c:crossBetween val="midCat"/>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userShapes r:id="rId2"/>
</c:chartSpace>
</file>

<file path=ppt/diagrams/_rels/data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image" Target="../media/image48.jpeg"/></Relationships>
</file>

<file path=ppt/diagrams/_rels/drawing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image" Target="../media/image48.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44ADB0-37B8-4357-BBBE-93504DB0A96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B7324AF-0096-40DF-82DE-9CD0067FCB3E}">
      <dgm:prSet phldrT="[Text]"/>
      <dgm:spPr>
        <a:solidFill>
          <a:schemeClr val="accent6">
            <a:lumMod val="75000"/>
          </a:schemeClr>
        </a:solidFill>
        <a:ln>
          <a:solidFill>
            <a:srgbClr val="7030A0"/>
          </a:solidFill>
        </a:ln>
      </dgm:spPr>
      <dgm:t>
        <a:bodyPr/>
        <a:lstStyle/>
        <a:p>
          <a:pPr algn="l"/>
          <a:r>
            <a:rPr lang="en-IN" b="1" dirty="0" smtClean="0"/>
            <a:t>These are mutual fund schemes which invest in more than one asset class i.e. equity, debt and other</a:t>
          </a:r>
          <a:endParaRPr lang="en-US" b="1" dirty="0"/>
        </a:p>
      </dgm:t>
    </dgm:pt>
    <dgm:pt modelId="{5C987E93-F2C8-4ED6-B8CE-A23BDBCEB160}" type="parTrans" cxnId="{0A3F3C6C-BE89-4D7F-AEF9-D6ED7E21B31E}">
      <dgm:prSet/>
      <dgm:spPr/>
      <dgm:t>
        <a:bodyPr/>
        <a:lstStyle/>
        <a:p>
          <a:endParaRPr lang="en-US"/>
        </a:p>
      </dgm:t>
    </dgm:pt>
    <dgm:pt modelId="{2B285748-B4E8-4C42-ADD7-E1FE0D330101}" type="sibTrans" cxnId="{0A3F3C6C-BE89-4D7F-AEF9-D6ED7E21B31E}">
      <dgm:prSet/>
      <dgm:spPr/>
      <dgm:t>
        <a:bodyPr/>
        <a:lstStyle/>
        <a:p>
          <a:endParaRPr lang="en-US"/>
        </a:p>
      </dgm:t>
    </dgm:pt>
    <dgm:pt modelId="{164DB6D0-8CA2-455A-9F22-C91B11F7A79D}">
      <dgm:prSet phldrT="[Text]"/>
      <dgm:spPr>
        <a:solidFill>
          <a:schemeClr val="accent6">
            <a:lumMod val="75000"/>
          </a:schemeClr>
        </a:solidFill>
      </dgm:spPr>
      <dgm:t>
        <a:bodyPr/>
        <a:lstStyle/>
        <a:p>
          <a:pPr algn="l"/>
          <a:r>
            <a:rPr lang="en-IN" b="1" dirty="0" smtClean="0"/>
            <a:t>It is also known as an Asset Allocation Fund</a:t>
          </a:r>
          <a:endParaRPr lang="en-US" b="1" dirty="0"/>
        </a:p>
      </dgm:t>
    </dgm:pt>
    <dgm:pt modelId="{9A01E394-C345-49E4-A54C-3636D5533AE5}" type="parTrans" cxnId="{40B15644-7E84-47ED-A164-3DD5137866B8}">
      <dgm:prSet/>
      <dgm:spPr/>
      <dgm:t>
        <a:bodyPr/>
        <a:lstStyle/>
        <a:p>
          <a:endParaRPr lang="en-US"/>
        </a:p>
      </dgm:t>
    </dgm:pt>
    <dgm:pt modelId="{F0C6C3DF-CE76-4D6F-AD1A-24755835588F}" type="sibTrans" cxnId="{40B15644-7E84-47ED-A164-3DD5137866B8}">
      <dgm:prSet/>
      <dgm:spPr/>
      <dgm:t>
        <a:bodyPr/>
        <a:lstStyle/>
        <a:p>
          <a:endParaRPr lang="en-US"/>
        </a:p>
      </dgm:t>
    </dgm:pt>
    <dgm:pt modelId="{F78F1CD6-539F-415F-A1E6-B3E4FE4C637C}">
      <dgm:prSet phldrT="[Text]"/>
      <dgm:spPr>
        <a:solidFill>
          <a:schemeClr val="accent6">
            <a:lumMod val="75000"/>
          </a:schemeClr>
        </a:solidFill>
      </dgm:spPr>
      <dgm:t>
        <a:bodyPr/>
        <a:lstStyle/>
        <a:p>
          <a:pPr algn="l"/>
          <a:r>
            <a:rPr lang="en-IN" b="1" dirty="0" smtClean="0"/>
            <a:t>Each hybrid fund has a different combination of equity and debt targeted at different types of investors.</a:t>
          </a:r>
          <a:endParaRPr lang="en-US" b="1" dirty="0"/>
        </a:p>
      </dgm:t>
    </dgm:pt>
    <dgm:pt modelId="{5E60CB1B-4AD7-4427-BBE2-23667762D1CD}" type="parTrans" cxnId="{3B5720B3-7EA6-46DE-881A-281313C6696E}">
      <dgm:prSet/>
      <dgm:spPr/>
      <dgm:t>
        <a:bodyPr/>
        <a:lstStyle/>
        <a:p>
          <a:endParaRPr lang="en-US"/>
        </a:p>
      </dgm:t>
    </dgm:pt>
    <dgm:pt modelId="{25D8C7BE-4F90-4319-967D-A540A607FDFE}" type="sibTrans" cxnId="{3B5720B3-7EA6-46DE-881A-281313C6696E}">
      <dgm:prSet/>
      <dgm:spPr/>
      <dgm:t>
        <a:bodyPr/>
        <a:lstStyle/>
        <a:p>
          <a:endParaRPr lang="en-US"/>
        </a:p>
      </dgm:t>
    </dgm:pt>
    <dgm:pt modelId="{44E5481D-6DBE-4EEB-86DB-47A35891251B}">
      <dgm:prSet/>
      <dgm:spPr>
        <a:solidFill>
          <a:schemeClr val="accent6">
            <a:lumMod val="75000"/>
          </a:schemeClr>
        </a:solidFill>
      </dgm:spPr>
      <dgm:t>
        <a:bodyPr/>
        <a:lstStyle/>
        <a:p>
          <a:pPr algn="l"/>
          <a:r>
            <a:rPr lang="en-IN" b="1" dirty="0" smtClean="0"/>
            <a:t>Aim to diversify the portfolio to minimise the risk involved. </a:t>
          </a:r>
          <a:endParaRPr lang="en-IN" b="1" dirty="0"/>
        </a:p>
      </dgm:t>
    </dgm:pt>
    <dgm:pt modelId="{E2897103-7D2A-4F7A-869E-2482ABE46AF9}" type="parTrans" cxnId="{7B9AA6F8-C3A2-4685-963B-70092D1F03D1}">
      <dgm:prSet/>
      <dgm:spPr/>
      <dgm:t>
        <a:bodyPr/>
        <a:lstStyle/>
        <a:p>
          <a:endParaRPr lang="en-US"/>
        </a:p>
      </dgm:t>
    </dgm:pt>
    <dgm:pt modelId="{8DBD1205-6C53-4436-87E5-CD608CE12A0D}" type="sibTrans" cxnId="{7B9AA6F8-C3A2-4685-963B-70092D1F03D1}">
      <dgm:prSet/>
      <dgm:spPr/>
      <dgm:t>
        <a:bodyPr/>
        <a:lstStyle/>
        <a:p>
          <a:endParaRPr lang="en-US"/>
        </a:p>
      </dgm:t>
    </dgm:pt>
    <dgm:pt modelId="{DAE0408D-8F36-4EE7-BF74-8F2ADB0361AD}">
      <dgm:prSet/>
      <dgm:spPr>
        <a:solidFill>
          <a:schemeClr val="accent6">
            <a:lumMod val="75000"/>
          </a:schemeClr>
        </a:solidFill>
      </dgm:spPr>
      <dgm:t>
        <a:bodyPr/>
        <a:lstStyle/>
        <a:p>
          <a:pPr algn="l"/>
          <a:r>
            <a:rPr lang="en-IN" b="1" dirty="0" smtClean="0"/>
            <a:t>Potential to generate relatively better returns than debt funds &amp; less risky than equity funds.</a:t>
          </a:r>
          <a:endParaRPr lang="en-IN" b="1" dirty="0"/>
        </a:p>
      </dgm:t>
    </dgm:pt>
    <dgm:pt modelId="{14BAFC5D-055A-4D47-81A2-BAE9F17A4089}" type="parTrans" cxnId="{90D68C0A-A4D1-42DC-8CC7-A99AD949470F}">
      <dgm:prSet/>
      <dgm:spPr/>
      <dgm:t>
        <a:bodyPr/>
        <a:lstStyle/>
        <a:p>
          <a:endParaRPr lang="en-US"/>
        </a:p>
      </dgm:t>
    </dgm:pt>
    <dgm:pt modelId="{08AE9FE1-20BF-49AF-919B-D8CF2EF9382A}" type="sibTrans" cxnId="{90D68C0A-A4D1-42DC-8CC7-A99AD949470F}">
      <dgm:prSet/>
      <dgm:spPr/>
      <dgm:t>
        <a:bodyPr/>
        <a:lstStyle/>
        <a:p>
          <a:endParaRPr lang="en-US"/>
        </a:p>
      </dgm:t>
    </dgm:pt>
    <dgm:pt modelId="{88C24B24-6BD3-4BFB-B78E-6A69A1242644}" type="pres">
      <dgm:prSet presAssocID="{7644ADB0-37B8-4357-BBBE-93504DB0A964}" presName="diagram" presStyleCnt="0">
        <dgm:presLayoutVars>
          <dgm:dir/>
          <dgm:resizeHandles val="exact"/>
        </dgm:presLayoutVars>
      </dgm:prSet>
      <dgm:spPr/>
    </dgm:pt>
    <dgm:pt modelId="{8F070A3C-2627-4E65-B376-534C71E6031A}" type="pres">
      <dgm:prSet presAssocID="{5B7324AF-0096-40DF-82DE-9CD0067FCB3E}" presName="node" presStyleLbl="node1" presStyleIdx="0" presStyleCnt="5" custScaleX="88757" custScaleY="106557" custLinFactNeighborX="2536" custLinFactNeighborY="2415">
        <dgm:presLayoutVars>
          <dgm:bulletEnabled val="1"/>
        </dgm:presLayoutVars>
      </dgm:prSet>
      <dgm:spPr>
        <a:prstGeom prst="flowChartProcess">
          <a:avLst/>
        </a:prstGeom>
      </dgm:spPr>
      <dgm:t>
        <a:bodyPr/>
        <a:lstStyle/>
        <a:p>
          <a:endParaRPr lang="en-US"/>
        </a:p>
      </dgm:t>
    </dgm:pt>
    <dgm:pt modelId="{1B6D21DA-8D02-4060-BC75-7DC9854E74AA}" type="pres">
      <dgm:prSet presAssocID="{2B285748-B4E8-4C42-ADD7-E1FE0D330101}" presName="sibTrans" presStyleCnt="0"/>
      <dgm:spPr/>
    </dgm:pt>
    <dgm:pt modelId="{19B79F14-79C6-46B3-B47D-69F79CE659E3}" type="pres">
      <dgm:prSet presAssocID="{44E5481D-6DBE-4EEB-86DB-47A35891251B}" presName="node" presStyleLbl="node1" presStyleIdx="1" presStyleCnt="5" custScaleY="109086" custLinFactNeighborX="-1915" custLinFactNeighborY="4469">
        <dgm:presLayoutVars>
          <dgm:bulletEnabled val="1"/>
        </dgm:presLayoutVars>
      </dgm:prSet>
      <dgm:spPr/>
    </dgm:pt>
    <dgm:pt modelId="{050221C1-DF2D-4349-853D-B8527F745151}" type="pres">
      <dgm:prSet presAssocID="{8DBD1205-6C53-4436-87E5-CD608CE12A0D}" presName="sibTrans" presStyleCnt="0"/>
      <dgm:spPr/>
    </dgm:pt>
    <dgm:pt modelId="{763CBB9F-74F3-4B8C-B87B-6D47B7C6E9CC}" type="pres">
      <dgm:prSet presAssocID="{DAE0408D-8F36-4EE7-BF74-8F2ADB0361AD}" presName="node" presStyleLbl="node1" presStyleIdx="2" presStyleCnt="5" custScaleY="105256" custLinFactNeighborX="-8809" custLinFactNeighborY="3831">
        <dgm:presLayoutVars>
          <dgm:bulletEnabled val="1"/>
        </dgm:presLayoutVars>
      </dgm:prSet>
      <dgm:spPr/>
      <dgm:t>
        <a:bodyPr/>
        <a:lstStyle/>
        <a:p>
          <a:endParaRPr lang="en-US"/>
        </a:p>
      </dgm:t>
    </dgm:pt>
    <dgm:pt modelId="{C730332D-C8BD-4785-B8DD-E695D4221850}" type="pres">
      <dgm:prSet presAssocID="{08AE9FE1-20BF-49AF-919B-D8CF2EF9382A}" presName="sibTrans" presStyleCnt="0"/>
      <dgm:spPr/>
    </dgm:pt>
    <dgm:pt modelId="{CA7A3945-9F71-4E7C-88F1-C5CDBA6EB850}" type="pres">
      <dgm:prSet presAssocID="{164DB6D0-8CA2-455A-9F22-C91B11F7A79D}" presName="node" presStyleLbl="node1" presStyleIdx="3" presStyleCnt="5" custScaleY="106538" custLinFactNeighborX="-3447" custLinFactNeighborY="-10853">
        <dgm:presLayoutVars>
          <dgm:bulletEnabled val="1"/>
        </dgm:presLayoutVars>
      </dgm:prSet>
      <dgm:spPr/>
      <dgm:t>
        <a:bodyPr/>
        <a:lstStyle/>
        <a:p>
          <a:endParaRPr lang="en-US"/>
        </a:p>
      </dgm:t>
    </dgm:pt>
    <dgm:pt modelId="{6F38EF64-EA25-4FBC-A860-684B25A0624F}" type="pres">
      <dgm:prSet presAssocID="{F0C6C3DF-CE76-4D6F-AD1A-24755835588F}" presName="sibTrans" presStyleCnt="0"/>
      <dgm:spPr/>
    </dgm:pt>
    <dgm:pt modelId="{57978FF9-BC20-45DE-9044-EBB22614F8CA}" type="pres">
      <dgm:prSet presAssocID="{F78F1CD6-539F-415F-A1E6-B3E4FE4C637C}" presName="node" presStyleLbl="node1" presStyleIdx="4" presStyleCnt="5" custScaleY="107963" custLinFactNeighborX="-9192" custLinFactNeighborY="-10853">
        <dgm:presLayoutVars>
          <dgm:bulletEnabled val="1"/>
        </dgm:presLayoutVars>
      </dgm:prSet>
      <dgm:spPr/>
      <dgm:t>
        <a:bodyPr/>
        <a:lstStyle/>
        <a:p>
          <a:endParaRPr lang="en-US"/>
        </a:p>
      </dgm:t>
    </dgm:pt>
  </dgm:ptLst>
  <dgm:cxnLst>
    <dgm:cxn modelId="{BDE7DF88-212B-471E-A59C-7F783A14294E}" type="presOf" srcId="{7644ADB0-37B8-4357-BBBE-93504DB0A964}" destId="{88C24B24-6BD3-4BFB-B78E-6A69A1242644}" srcOrd="0" destOrd="0" presId="urn:microsoft.com/office/officeart/2005/8/layout/default"/>
    <dgm:cxn modelId="{40B15644-7E84-47ED-A164-3DD5137866B8}" srcId="{7644ADB0-37B8-4357-BBBE-93504DB0A964}" destId="{164DB6D0-8CA2-455A-9F22-C91B11F7A79D}" srcOrd="3" destOrd="0" parTransId="{9A01E394-C345-49E4-A54C-3636D5533AE5}" sibTransId="{F0C6C3DF-CE76-4D6F-AD1A-24755835588F}"/>
    <dgm:cxn modelId="{5D304262-9C51-4B22-B192-3CBDBF9AF4D5}" type="presOf" srcId="{F78F1CD6-539F-415F-A1E6-B3E4FE4C637C}" destId="{57978FF9-BC20-45DE-9044-EBB22614F8CA}" srcOrd="0" destOrd="0" presId="urn:microsoft.com/office/officeart/2005/8/layout/default"/>
    <dgm:cxn modelId="{B246CB12-6639-473F-B957-6DD32239E1B8}" type="presOf" srcId="{44E5481D-6DBE-4EEB-86DB-47A35891251B}" destId="{19B79F14-79C6-46B3-B47D-69F79CE659E3}" srcOrd="0" destOrd="0" presId="urn:microsoft.com/office/officeart/2005/8/layout/default"/>
    <dgm:cxn modelId="{75AB2BB8-8BD4-4F7F-8267-84BDEA2A9698}" type="presOf" srcId="{5B7324AF-0096-40DF-82DE-9CD0067FCB3E}" destId="{8F070A3C-2627-4E65-B376-534C71E6031A}" srcOrd="0" destOrd="0" presId="urn:microsoft.com/office/officeart/2005/8/layout/default"/>
    <dgm:cxn modelId="{7B9AA6F8-C3A2-4685-963B-70092D1F03D1}" srcId="{7644ADB0-37B8-4357-BBBE-93504DB0A964}" destId="{44E5481D-6DBE-4EEB-86DB-47A35891251B}" srcOrd="1" destOrd="0" parTransId="{E2897103-7D2A-4F7A-869E-2482ABE46AF9}" sibTransId="{8DBD1205-6C53-4436-87E5-CD608CE12A0D}"/>
    <dgm:cxn modelId="{0A3F3C6C-BE89-4D7F-AEF9-D6ED7E21B31E}" srcId="{7644ADB0-37B8-4357-BBBE-93504DB0A964}" destId="{5B7324AF-0096-40DF-82DE-9CD0067FCB3E}" srcOrd="0" destOrd="0" parTransId="{5C987E93-F2C8-4ED6-B8CE-A23BDBCEB160}" sibTransId="{2B285748-B4E8-4C42-ADD7-E1FE0D330101}"/>
    <dgm:cxn modelId="{3B5720B3-7EA6-46DE-881A-281313C6696E}" srcId="{7644ADB0-37B8-4357-BBBE-93504DB0A964}" destId="{F78F1CD6-539F-415F-A1E6-B3E4FE4C637C}" srcOrd="4" destOrd="0" parTransId="{5E60CB1B-4AD7-4427-BBE2-23667762D1CD}" sibTransId="{25D8C7BE-4F90-4319-967D-A540A607FDFE}"/>
    <dgm:cxn modelId="{90D68C0A-A4D1-42DC-8CC7-A99AD949470F}" srcId="{7644ADB0-37B8-4357-BBBE-93504DB0A964}" destId="{DAE0408D-8F36-4EE7-BF74-8F2ADB0361AD}" srcOrd="2" destOrd="0" parTransId="{14BAFC5D-055A-4D47-81A2-BAE9F17A4089}" sibTransId="{08AE9FE1-20BF-49AF-919B-D8CF2EF9382A}"/>
    <dgm:cxn modelId="{B50B905E-984A-4AE0-951D-B2D1DECAAA1C}" type="presOf" srcId="{164DB6D0-8CA2-455A-9F22-C91B11F7A79D}" destId="{CA7A3945-9F71-4E7C-88F1-C5CDBA6EB850}" srcOrd="0" destOrd="0" presId="urn:microsoft.com/office/officeart/2005/8/layout/default"/>
    <dgm:cxn modelId="{4718D0F0-25D1-4B29-8516-6D18EB09C835}" type="presOf" srcId="{DAE0408D-8F36-4EE7-BF74-8F2ADB0361AD}" destId="{763CBB9F-74F3-4B8C-B87B-6D47B7C6E9CC}" srcOrd="0" destOrd="0" presId="urn:microsoft.com/office/officeart/2005/8/layout/default"/>
    <dgm:cxn modelId="{50E96D3F-D3ED-434A-993A-0E47E807493B}" type="presParOf" srcId="{88C24B24-6BD3-4BFB-B78E-6A69A1242644}" destId="{8F070A3C-2627-4E65-B376-534C71E6031A}" srcOrd="0" destOrd="0" presId="urn:microsoft.com/office/officeart/2005/8/layout/default"/>
    <dgm:cxn modelId="{28E69B69-FA59-4154-8111-87AFB2A19892}" type="presParOf" srcId="{88C24B24-6BD3-4BFB-B78E-6A69A1242644}" destId="{1B6D21DA-8D02-4060-BC75-7DC9854E74AA}" srcOrd="1" destOrd="0" presId="urn:microsoft.com/office/officeart/2005/8/layout/default"/>
    <dgm:cxn modelId="{FFAEBA3F-5F52-47BE-B36C-DE558DC45FA0}" type="presParOf" srcId="{88C24B24-6BD3-4BFB-B78E-6A69A1242644}" destId="{19B79F14-79C6-46B3-B47D-69F79CE659E3}" srcOrd="2" destOrd="0" presId="urn:microsoft.com/office/officeart/2005/8/layout/default"/>
    <dgm:cxn modelId="{0662F59A-BE43-46B9-9EE1-AC70CB9993E2}" type="presParOf" srcId="{88C24B24-6BD3-4BFB-B78E-6A69A1242644}" destId="{050221C1-DF2D-4349-853D-B8527F745151}" srcOrd="3" destOrd="0" presId="urn:microsoft.com/office/officeart/2005/8/layout/default"/>
    <dgm:cxn modelId="{3EA6AFC5-C641-47E7-94EE-014B4425BAE8}" type="presParOf" srcId="{88C24B24-6BD3-4BFB-B78E-6A69A1242644}" destId="{763CBB9F-74F3-4B8C-B87B-6D47B7C6E9CC}" srcOrd="4" destOrd="0" presId="urn:microsoft.com/office/officeart/2005/8/layout/default"/>
    <dgm:cxn modelId="{7B4CAD7E-3532-4735-AF17-65EB3ADFA562}" type="presParOf" srcId="{88C24B24-6BD3-4BFB-B78E-6A69A1242644}" destId="{C730332D-C8BD-4785-B8DD-E695D4221850}" srcOrd="5" destOrd="0" presId="urn:microsoft.com/office/officeart/2005/8/layout/default"/>
    <dgm:cxn modelId="{8ED7DA9C-4237-4A44-8BCA-768532611634}" type="presParOf" srcId="{88C24B24-6BD3-4BFB-B78E-6A69A1242644}" destId="{CA7A3945-9F71-4E7C-88F1-C5CDBA6EB850}" srcOrd="6" destOrd="0" presId="urn:microsoft.com/office/officeart/2005/8/layout/default"/>
    <dgm:cxn modelId="{AC7D909E-F947-4078-A51F-214A904F24FE}" type="presParOf" srcId="{88C24B24-6BD3-4BFB-B78E-6A69A1242644}" destId="{6F38EF64-EA25-4FBC-A860-684B25A0624F}" srcOrd="7" destOrd="0" presId="urn:microsoft.com/office/officeart/2005/8/layout/default"/>
    <dgm:cxn modelId="{62A9637F-65E3-4D68-8B9C-EBE9DF2811B1}" type="presParOf" srcId="{88C24B24-6BD3-4BFB-B78E-6A69A1242644}" destId="{57978FF9-BC20-45DE-9044-EBB22614F8CA}"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3E81E42-85F4-4454-9C55-F92DA4E8DDB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289404F-6E86-4514-999E-D610E9C0618E}">
      <dgm:prSet phldrT="[Text]" custT="1"/>
      <dgm:spPr>
        <a:solidFill>
          <a:srgbClr val="764885"/>
        </a:solidFill>
      </dgm:spPr>
      <dgm:t>
        <a:bodyPr/>
        <a:lstStyle/>
        <a:p>
          <a:r>
            <a:rPr lang="en-US" sz="2400" dirty="0" smtClean="0">
              <a:latin typeface="Calibri" pitchFamily="34" charset="0"/>
              <a:cs typeface="Calibri" pitchFamily="34" charset="0"/>
            </a:rPr>
            <a:t>Product  category</a:t>
          </a:r>
          <a:endParaRPr lang="en-US" sz="2400" dirty="0">
            <a:latin typeface="Calibri" pitchFamily="34" charset="0"/>
            <a:cs typeface="Calibri" pitchFamily="34" charset="0"/>
          </a:endParaRPr>
        </a:p>
      </dgm:t>
    </dgm:pt>
    <dgm:pt modelId="{F33CB1F4-55E9-4D4F-BD8A-C6DAFE30CA25}" type="parTrans" cxnId="{9402C8AC-BDE2-45A3-91D0-43C72698B636}">
      <dgm:prSet/>
      <dgm:spPr/>
      <dgm:t>
        <a:bodyPr/>
        <a:lstStyle/>
        <a:p>
          <a:endParaRPr lang="en-US"/>
        </a:p>
      </dgm:t>
    </dgm:pt>
    <dgm:pt modelId="{A4A31CA0-8A32-4C4F-A651-7564E1DA7223}" type="sibTrans" cxnId="{9402C8AC-BDE2-45A3-91D0-43C72698B636}">
      <dgm:prSet/>
      <dgm:spPr/>
      <dgm:t>
        <a:bodyPr/>
        <a:lstStyle/>
        <a:p>
          <a:endParaRPr lang="en-US"/>
        </a:p>
      </dgm:t>
    </dgm:pt>
    <dgm:pt modelId="{CAF404D1-1010-4B3A-9C0D-8FEBAD091B75}">
      <dgm:prSet phldrT="[Text]" custT="1"/>
      <dgm:spPr/>
      <dgm:t>
        <a:bodyPr/>
        <a:lstStyle/>
        <a:p>
          <a:r>
            <a:rPr lang="en-US" sz="2000" dirty="0" smtClean="0">
              <a:latin typeface="Calibri" pitchFamily="34" charset="0"/>
              <a:cs typeface="Calibri" pitchFamily="34" charset="0"/>
            </a:rPr>
            <a:t>Fixed income product provided by the government of India</a:t>
          </a:r>
          <a:endParaRPr lang="en-US" sz="2000" dirty="0">
            <a:latin typeface="Calibri" pitchFamily="34" charset="0"/>
            <a:cs typeface="Calibri" pitchFamily="34" charset="0"/>
          </a:endParaRPr>
        </a:p>
      </dgm:t>
    </dgm:pt>
    <dgm:pt modelId="{73D4E1A0-DE92-4778-A6E5-A35FF2BF50FE}" type="parTrans" cxnId="{9AAE31BB-5992-4CC7-86B0-B3CDFFBFD806}">
      <dgm:prSet/>
      <dgm:spPr/>
      <dgm:t>
        <a:bodyPr/>
        <a:lstStyle/>
        <a:p>
          <a:endParaRPr lang="en-US"/>
        </a:p>
      </dgm:t>
    </dgm:pt>
    <dgm:pt modelId="{BCBF5046-9499-434D-B234-246921C2212D}" type="sibTrans" cxnId="{9AAE31BB-5992-4CC7-86B0-B3CDFFBFD806}">
      <dgm:prSet/>
      <dgm:spPr/>
      <dgm:t>
        <a:bodyPr/>
        <a:lstStyle/>
        <a:p>
          <a:endParaRPr lang="en-US"/>
        </a:p>
      </dgm:t>
    </dgm:pt>
    <dgm:pt modelId="{335DFB27-3A35-45F9-B11A-7D515C617C8E}">
      <dgm:prSet phldrT="[Text]" custT="1"/>
      <dgm:spPr>
        <a:solidFill>
          <a:srgbClr val="764885"/>
        </a:solidFill>
      </dgm:spPr>
      <dgm:t>
        <a:bodyPr/>
        <a:lstStyle/>
        <a:p>
          <a:r>
            <a:rPr lang="en-US" sz="2400" dirty="0" smtClean="0">
              <a:latin typeface="Calibri" pitchFamily="34" charset="0"/>
              <a:cs typeface="Calibri" pitchFamily="34" charset="0"/>
            </a:rPr>
            <a:t>Tax benefits  </a:t>
          </a:r>
          <a:endParaRPr lang="en-US" sz="2400" dirty="0">
            <a:latin typeface="Calibri" pitchFamily="34" charset="0"/>
            <a:cs typeface="Calibri" pitchFamily="34" charset="0"/>
          </a:endParaRPr>
        </a:p>
      </dgm:t>
    </dgm:pt>
    <dgm:pt modelId="{FDDDABA5-AA86-4A4E-9512-9B6257676D6E}" type="parTrans" cxnId="{583BC3D1-3A79-4548-B70F-D70C87FAD68C}">
      <dgm:prSet/>
      <dgm:spPr/>
      <dgm:t>
        <a:bodyPr/>
        <a:lstStyle/>
        <a:p>
          <a:endParaRPr lang="en-US"/>
        </a:p>
      </dgm:t>
    </dgm:pt>
    <dgm:pt modelId="{59C58B47-FEFC-4B92-B6CF-25C433063B5B}" type="sibTrans" cxnId="{583BC3D1-3A79-4548-B70F-D70C87FAD68C}">
      <dgm:prSet/>
      <dgm:spPr/>
      <dgm:t>
        <a:bodyPr/>
        <a:lstStyle/>
        <a:p>
          <a:endParaRPr lang="en-US"/>
        </a:p>
      </dgm:t>
    </dgm:pt>
    <dgm:pt modelId="{270A2A0D-3AD7-4096-A1EF-0F2E6A446AE0}">
      <dgm:prSet phldrT="[Text]" custT="1"/>
      <dgm:spPr>
        <a:solidFill>
          <a:srgbClr val="764885"/>
        </a:solidFill>
      </dgm:spPr>
      <dgm:t>
        <a:bodyPr/>
        <a:lstStyle/>
        <a:p>
          <a:r>
            <a:rPr lang="en-US" sz="2400" dirty="0" smtClean="0">
              <a:latin typeface="Calibri" pitchFamily="34" charset="0"/>
              <a:cs typeface="Calibri" pitchFamily="34" charset="0"/>
            </a:rPr>
            <a:t>Interest Rate</a:t>
          </a:r>
          <a:endParaRPr lang="en-US" sz="2400" dirty="0">
            <a:latin typeface="Calibri" pitchFamily="34" charset="0"/>
            <a:cs typeface="Calibri" pitchFamily="34" charset="0"/>
          </a:endParaRPr>
        </a:p>
      </dgm:t>
    </dgm:pt>
    <dgm:pt modelId="{516E40CF-C1CF-4325-9142-FB86B8C81C4D}" type="parTrans" cxnId="{8D6FEADF-C9F1-4328-A963-08A7A3C44D45}">
      <dgm:prSet/>
      <dgm:spPr/>
      <dgm:t>
        <a:bodyPr/>
        <a:lstStyle/>
        <a:p>
          <a:endParaRPr lang="en-US"/>
        </a:p>
      </dgm:t>
    </dgm:pt>
    <dgm:pt modelId="{48C197FD-4D30-4AFC-84FE-EA7DC9E1EA97}" type="sibTrans" cxnId="{8D6FEADF-C9F1-4328-A963-08A7A3C44D45}">
      <dgm:prSet/>
      <dgm:spPr/>
      <dgm:t>
        <a:bodyPr/>
        <a:lstStyle/>
        <a:p>
          <a:endParaRPr lang="en-US"/>
        </a:p>
      </dgm:t>
    </dgm:pt>
    <dgm:pt modelId="{16099AC6-CFE4-49DC-A560-17138B036E71}">
      <dgm:prSet custT="1"/>
      <dgm:spPr>
        <a:solidFill>
          <a:srgbClr val="764885"/>
        </a:solidFill>
      </dgm:spPr>
      <dgm:t>
        <a:bodyPr/>
        <a:lstStyle/>
        <a:p>
          <a:r>
            <a:rPr lang="en-US" sz="2400" dirty="0" smtClean="0">
              <a:latin typeface="Calibri" pitchFamily="34" charset="0"/>
              <a:cs typeface="Calibri" pitchFamily="34" charset="0"/>
            </a:rPr>
            <a:t>Lock in period:</a:t>
          </a:r>
          <a:endParaRPr lang="en-US" sz="2400" dirty="0">
            <a:latin typeface="Calibri" pitchFamily="34" charset="0"/>
            <a:cs typeface="Calibri" pitchFamily="34" charset="0"/>
          </a:endParaRPr>
        </a:p>
      </dgm:t>
    </dgm:pt>
    <dgm:pt modelId="{74074214-1C78-414A-9E3B-FB30C05A323B}" type="parTrans" cxnId="{ED7475C5-90F3-4520-9684-E80BC0959CEC}">
      <dgm:prSet/>
      <dgm:spPr/>
      <dgm:t>
        <a:bodyPr/>
        <a:lstStyle/>
        <a:p>
          <a:endParaRPr lang="en-US"/>
        </a:p>
      </dgm:t>
    </dgm:pt>
    <dgm:pt modelId="{E2D46924-BE6B-4233-9405-850930B97441}" type="sibTrans" cxnId="{ED7475C5-90F3-4520-9684-E80BC0959CEC}">
      <dgm:prSet/>
      <dgm:spPr/>
      <dgm:t>
        <a:bodyPr/>
        <a:lstStyle/>
        <a:p>
          <a:endParaRPr lang="en-US"/>
        </a:p>
      </dgm:t>
    </dgm:pt>
    <dgm:pt modelId="{C6F4C403-E5C0-4AED-810E-93357654EAB3}">
      <dgm:prSet custT="1"/>
      <dgm:spPr/>
      <dgm:t>
        <a:bodyPr/>
        <a:lstStyle/>
        <a:p>
          <a:r>
            <a:rPr lang="en-US" sz="2000" dirty="0" smtClean="0">
              <a:latin typeface="Calibri" pitchFamily="34" charset="0"/>
              <a:cs typeface="Calibri" pitchFamily="34" charset="0"/>
            </a:rPr>
            <a:t>15 years </a:t>
          </a:r>
          <a:endParaRPr lang="en-US" sz="2000" dirty="0">
            <a:latin typeface="Calibri" pitchFamily="34" charset="0"/>
            <a:cs typeface="Calibri" pitchFamily="34" charset="0"/>
          </a:endParaRPr>
        </a:p>
      </dgm:t>
    </dgm:pt>
    <dgm:pt modelId="{0D5A7764-D6F4-47BB-A1AF-A786A2F06C7C}" type="parTrans" cxnId="{5D794F1B-B9AC-4BC8-A69B-01640581868F}">
      <dgm:prSet/>
      <dgm:spPr/>
      <dgm:t>
        <a:bodyPr/>
        <a:lstStyle/>
        <a:p>
          <a:endParaRPr lang="en-US"/>
        </a:p>
      </dgm:t>
    </dgm:pt>
    <dgm:pt modelId="{6A9D0D05-C5B3-43FF-855A-8FFFF250DBE7}" type="sibTrans" cxnId="{5D794F1B-B9AC-4BC8-A69B-01640581868F}">
      <dgm:prSet/>
      <dgm:spPr/>
      <dgm:t>
        <a:bodyPr/>
        <a:lstStyle/>
        <a:p>
          <a:endParaRPr lang="en-US"/>
        </a:p>
      </dgm:t>
    </dgm:pt>
    <dgm:pt modelId="{C4618472-FDA0-432E-A331-F80FD45519BC}">
      <dgm:prSet phldrT="[Text]" custT="1"/>
      <dgm:spPr/>
      <dgm:t>
        <a:bodyPr/>
        <a:lstStyle/>
        <a:p>
          <a:r>
            <a:rPr lang="en-US" sz="2000" dirty="0" smtClean="0">
              <a:latin typeface="Calibri" pitchFamily="34" charset="0"/>
              <a:cs typeface="Calibri" pitchFamily="34" charset="0"/>
            </a:rPr>
            <a:t>Eligible for deduction under section 80C.</a:t>
          </a:r>
          <a:endParaRPr lang="en-US" sz="2000" dirty="0">
            <a:latin typeface="Calibri" pitchFamily="34" charset="0"/>
            <a:cs typeface="Calibri" pitchFamily="34" charset="0"/>
          </a:endParaRPr>
        </a:p>
      </dgm:t>
    </dgm:pt>
    <dgm:pt modelId="{264FBABC-3CDC-435C-8459-EBDD7D0C0FF2}" type="parTrans" cxnId="{F1FCD29F-E4A9-4B15-963C-D9317DB040DC}">
      <dgm:prSet/>
      <dgm:spPr/>
      <dgm:t>
        <a:bodyPr/>
        <a:lstStyle/>
        <a:p>
          <a:endParaRPr lang="en-US"/>
        </a:p>
      </dgm:t>
    </dgm:pt>
    <dgm:pt modelId="{1D542DC7-ACCB-41B3-9A3C-05407EEED9F1}" type="sibTrans" cxnId="{F1FCD29F-E4A9-4B15-963C-D9317DB040DC}">
      <dgm:prSet/>
      <dgm:spPr/>
      <dgm:t>
        <a:bodyPr/>
        <a:lstStyle/>
        <a:p>
          <a:endParaRPr lang="en-US"/>
        </a:p>
      </dgm:t>
    </dgm:pt>
    <dgm:pt modelId="{E0FA996A-8686-426B-820D-F46DC3C4C4D8}">
      <dgm:prSet phldrT="[Text]" custT="1"/>
      <dgm:spPr/>
      <dgm:t>
        <a:bodyPr/>
        <a:lstStyle/>
        <a:p>
          <a:r>
            <a:rPr lang="en-US" sz="2000" dirty="0" smtClean="0">
              <a:latin typeface="Calibri" pitchFamily="34" charset="0"/>
              <a:cs typeface="Calibri" pitchFamily="34" charset="0"/>
            </a:rPr>
            <a:t>7.10% p.a.</a:t>
          </a:r>
          <a:endParaRPr lang="en-US" sz="2000" dirty="0">
            <a:latin typeface="Calibri" pitchFamily="34" charset="0"/>
            <a:cs typeface="Calibri" pitchFamily="34" charset="0"/>
          </a:endParaRPr>
        </a:p>
      </dgm:t>
    </dgm:pt>
    <dgm:pt modelId="{F553218A-1084-48C9-A39A-C8DFF7AFB1A7}" type="parTrans" cxnId="{D541DB90-5FB7-4493-AFFC-AF734DD70C19}">
      <dgm:prSet/>
      <dgm:spPr/>
      <dgm:t>
        <a:bodyPr/>
        <a:lstStyle/>
        <a:p>
          <a:endParaRPr lang="en-US"/>
        </a:p>
      </dgm:t>
    </dgm:pt>
    <dgm:pt modelId="{03EDF869-208E-4A2D-9353-3C45F3476DAC}" type="sibTrans" cxnId="{D541DB90-5FB7-4493-AFFC-AF734DD70C19}">
      <dgm:prSet/>
      <dgm:spPr/>
      <dgm:t>
        <a:bodyPr/>
        <a:lstStyle/>
        <a:p>
          <a:endParaRPr lang="en-US"/>
        </a:p>
      </dgm:t>
    </dgm:pt>
    <dgm:pt modelId="{3D8E18D8-608D-46E0-9B14-2FEFC4E02A18}">
      <dgm:prSet phldrT="[Text]" custT="1"/>
      <dgm:spPr/>
      <dgm:t>
        <a:bodyPr/>
        <a:lstStyle/>
        <a:p>
          <a:r>
            <a:rPr lang="en-US" sz="2000" dirty="0" smtClean="0">
              <a:latin typeface="Calibri" pitchFamily="34" charset="0"/>
              <a:cs typeface="Calibri" pitchFamily="34" charset="0"/>
            </a:rPr>
            <a:t>(From 1</a:t>
          </a:r>
          <a:r>
            <a:rPr lang="en-US" sz="2000" baseline="30000" dirty="0" smtClean="0">
              <a:latin typeface="Calibri" pitchFamily="34" charset="0"/>
              <a:cs typeface="Calibri" pitchFamily="34" charset="0"/>
            </a:rPr>
            <a:t>st </a:t>
          </a:r>
          <a:r>
            <a:rPr lang="en-US" sz="2000" dirty="0" smtClean="0">
              <a:latin typeface="Calibri" pitchFamily="34" charset="0"/>
              <a:cs typeface="Calibri" pitchFamily="34" charset="0"/>
            </a:rPr>
            <a:t>October 2021 to 31</a:t>
          </a:r>
          <a:r>
            <a:rPr lang="en-US" sz="2000" baseline="30000" dirty="0" smtClean="0">
              <a:latin typeface="Calibri" pitchFamily="34" charset="0"/>
              <a:cs typeface="Calibri" pitchFamily="34" charset="0"/>
            </a:rPr>
            <a:t>st</a:t>
          </a:r>
          <a:r>
            <a:rPr lang="en-US" sz="2000" dirty="0" smtClean="0">
              <a:latin typeface="Calibri" pitchFamily="34" charset="0"/>
              <a:cs typeface="Calibri" pitchFamily="34" charset="0"/>
            </a:rPr>
            <a:t> December 2021)</a:t>
          </a:r>
          <a:endParaRPr lang="en-US" sz="2000" dirty="0">
            <a:latin typeface="Calibri" pitchFamily="34" charset="0"/>
            <a:cs typeface="Calibri" pitchFamily="34" charset="0"/>
          </a:endParaRPr>
        </a:p>
      </dgm:t>
    </dgm:pt>
    <dgm:pt modelId="{7715DCE4-1A47-431A-B952-7EEBECCA7270}" type="parTrans" cxnId="{65942806-BE6E-48F4-B5E7-B559F38A6336}">
      <dgm:prSet/>
      <dgm:spPr/>
      <dgm:t>
        <a:bodyPr/>
        <a:lstStyle/>
        <a:p>
          <a:endParaRPr lang="en-US"/>
        </a:p>
      </dgm:t>
    </dgm:pt>
    <dgm:pt modelId="{0DEAC4B3-FC23-4811-A7D0-99BC1028121B}" type="sibTrans" cxnId="{65942806-BE6E-48F4-B5E7-B559F38A6336}">
      <dgm:prSet/>
      <dgm:spPr/>
      <dgm:t>
        <a:bodyPr/>
        <a:lstStyle/>
        <a:p>
          <a:endParaRPr lang="en-US"/>
        </a:p>
      </dgm:t>
    </dgm:pt>
    <dgm:pt modelId="{80B37C00-3A66-4AB3-B892-1FC5B0F62433}">
      <dgm:prSet phldrT="[Text]" custT="1"/>
      <dgm:spPr/>
      <dgm:t>
        <a:bodyPr/>
        <a:lstStyle/>
        <a:p>
          <a:r>
            <a:rPr lang="en-US" sz="2000" dirty="0" smtClean="0">
              <a:latin typeface="Calibri" pitchFamily="34" charset="0"/>
              <a:cs typeface="Calibri" pitchFamily="34" charset="0"/>
            </a:rPr>
            <a:t>The maturity amount and interest are not taxable after 15 years </a:t>
          </a:r>
          <a:endParaRPr lang="en-US" sz="2000" dirty="0">
            <a:latin typeface="Calibri" pitchFamily="34" charset="0"/>
            <a:cs typeface="Calibri" pitchFamily="34" charset="0"/>
          </a:endParaRPr>
        </a:p>
      </dgm:t>
    </dgm:pt>
    <dgm:pt modelId="{BC35EBCC-BA7C-493D-B451-35A941C9B19E}" type="parTrans" cxnId="{A0B969A6-2A27-4A1F-A36D-3926D0E321FE}">
      <dgm:prSet/>
      <dgm:spPr/>
      <dgm:t>
        <a:bodyPr/>
        <a:lstStyle/>
        <a:p>
          <a:endParaRPr lang="en-US"/>
        </a:p>
      </dgm:t>
    </dgm:pt>
    <dgm:pt modelId="{6B74731E-4384-437E-B134-90112FE8A9A1}" type="sibTrans" cxnId="{A0B969A6-2A27-4A1F-A36D-3926D0E321FE}">
      <dgm:prSet/>
      <dgm:spPr/>
      <dgm:t>
        <a:bodyPr/>
        <a:lstStyle/>
        <a:p>
          <a:endParaRPr lang="en-US"/>
        </a:p>
      </dgm:t>
    </dgm:pt>
    <dgm:pt modelId="{AC89E0C8-A3FE-466C-B33F-7D328DD67ABD}" type="pres">
      <dgm:prSet presAssocID="{B3E81E42-85F4-4454-9C55-F92DA4E8DDB8}" presName="Name0" presStyleCnt="0">
        <dgm:presLayoutVars>
          <dgm:dir/>
          <dgm:animLvl val="lvl"/>
          <dgm:resizeHandles val="exact"/>
        </dgm:presLayoutVars>
      </dgm:prSet>
      <dgm:spPr/>
      <dgm:t>
        <a:bodyPr/>
        <a:lstStyle/>
        <a:p>
          <a:endParaRPr lang="en-US"/>
        </a:p>
      </dgm:t>
    </dgm:pt>
    <dgm:pt modelId="{8F177282-6F7B-4735-9F10-3FAE3BFCC9E5}" type="pres">
      <dgm:prSet presAssocID="{5289404F-6E86-4514-999E-D610E9C0618E}" presName="linNode" presStyleCnt="0"/>
      <dgm:spPr/>
    </dgm:pt>
    <dgm:pt modelId="{51335E95-FA02-40E8-ADA6-683EC7026FC4}" type="pres">
      <dgm:prSet presAssocID="{5289404F-6E86-4514-999E-D610E9C0618E}" presName="parentText" presStyleLbl="node1" presStyleIdx="0" presStyleCnt="4">
        <dgm:presLayoutVars>
          <dgm:chMax val="1"/>
          <dgm:bulletEnabled val="1"/>
        </dgm:presLayoutVars>
      </dgm:prSet>
      <dgm:spPr/>
      <dgm:t>
        <a:bodyPr/>
        <a:lstStyle/>
        <a:p>
          <a:endParaRPr lang="en-US"/>
        </a:p>
      </dgm:t>
    </dgm:pt>
    <dgm:pt modelId="{BED5C0F3-609A-47C5-92AA-04D2452E41D0}" type="pres">
      <dgm:prSet presAssocID="{5289404F-6E86-4514-999E-D610E9C0618E}" presName="descendantText" presStyleLbl="alignAccFollowNode1" presStyleIdx="0" presStyleCnt="4">
        <dgm:presLayoutVars>
          <dgm:bulletEnabled val="1"/>
        </dgm:presLayoutVars>
      </dgm:prSet>
      <dgm:spPr/>
      <dgm:t>
        <a:bodyPr/>
        <a:lstStyle/>
        <a:p>
          <a:endParaRPr lang="en-US"/>
        </a:p>
      </dgm:t>
    </dgm:pt>
    <dgm:pt modelId="{007B1488-7A1A-403B-B3E6-A5105C5683A1}" type="pres">
      <dgm:prSet presAssocID="{A4A31CA0-8A32-4C4F-A651-7564E1DA7223}" presName="sp" presStyleCnt="0"/>
      <dgm:spPr/>
    </dgm:pt>
    <dgm:pt modelId="{1C8BEEF8-9ED0-405A-8787-D0647798E7B4}" type="pres">
      <dgm:prSet presAssocID="{335DFB27-3A35-45F9-B11A-7D515C617C8E}" presName="linNode" presStyleCnt="0"/>
      <dgm:spPr/>
    </dgm:pt>
    <dgm:pt modelId="{247BB35E-160B-441C-8B8A-4E9DD429D44F}" type="pres">
      <dgm:prSet presAssocID="{335DFB27-3A35-45F9-B11A-7D515C617C8E}" presName="parentText" presStyleLbl="node1" presStyleIdx="1" presStyleCnt="4">
        <dgm:presLayoutVars>
          <dgm:chMax val="1"/>
          <dgm:bulletEnabled val="1"/>
        </dgm:presLayoutVars>
      </dgm:prSet>
      <dgm:spPr/>
      <dgm:t>
        <a:bodyPr/>
        <a:lstStyle/>
        <a:p>
          <a:endParaRPr lang="en-US"/>
        </a:p>
      </dgm:t>
    </dgm:pt>
    <dgm:pt modelId="{FAD6E562-75A2-4DDF-AADA-B7C1C69DF484}" type="pres">
      <dgm:prSet presAssocID="{335DFB27-3A35-45F9-B11A-7D515C617C8E}" presName="descendantText" presStyleLbl="alignAccFollowNode1" presStyleIdx="1" presStyleCnt="4">
        <dgm:presLayoutVars>
          <dgm:bulletEnabled val="1"/>
        </dgm:presLayoutVars>
      </dgm:prSet>
      <dgm:spPr/>
      <dgm:t>
        <a:bodyPr/>
        <a:lstStyle/>
        <a:p>
          <a:endParaRPr lang="en-US"/>
        </a:p>
      </dgm:t>
    </dgm:pt>
    <dgm:pt modelId="{E8386682-36D1-4BCE-9B50-F3BC3EC38975}" type="pres">
      <dgm:prSet presAssocID="{59C58B47-FEFC-4B92-B6CF-25C433063B5B}" presName="sp" presStyleCnt="0"/>
      <dgm:spPr/>
    </dgm:pt>
    <dgm:pt modelId="{A213821A-95A4-41B9-9942-F2C85513D981}" type="pres">
      <dgm:prSet presAssocID="{270A2A0D-3AD7-4096-A1EF-0F2E6A446AE0}" presName="linNode" presStyleCnt="0"/>
      <dgm:spPr/>
    </dgm:pt>
    <dgm:pt modelId="{C336972B-07F1-4A74-BF83-1CED8FDFEAD9}" type="pres">
      <dgm:prSet presAssocID="{270A2A0D-3AD7-4096-A1EF-0F2E6A446AE0}" presName="parentText" presStyleLbl="node1" presStyleIdx="2" presStyleCnt="4">
        <dgm:presLayoutVars>
          <dgm:chMax val="1"/>
          <dgm:bulletEnabled val="1"/>
        </dgm:presLayoutVars>
      </dgm:prSet>
      <dgm:spPr/>
      <dgm:t>
        <a:bodyPr/>
        <a:lstStyle/>
        <a:p>
          <a:endParaRPr lang="en-US"/>
        </a:p>
      </dgm:t>
    </dgm:pt>
    <dgm:pt modelId="{1120F05B-BDCC-4400-B8B9-2058A9FDED6E}" type="pres">
      <dgm:prSet presAssocID="{270A2A0D-3AD7-4096-A1EF-0F2E6A446AE0}" presName="descendantText" presStyleLbl="alignAccFollowNode1" presStyleIdx="2" presStyleCnt="4">
        <dgm:presLayoutVars>
          <dgm:bulletEnabled val="1"/>
        </dgm:presLayoutVars>
      </dgm:prSet>
      <dgm:spPr/>
      <dgm:t>
        <a:bodyPr/>
        <a:lstStyle/>
        <a:p>
          <a:endParaRPr lang="en-US"/>
        </a:p>
      </dgm:t>
    </dgm:pt>
    <dgm:pt modelId="{741C3D58-1057-43A7-A45E-E00FD5EA3027}" type="pres">
      <dgm:prSet presAssocID="{48C197FD-4D30-4AFC-84FE-EA7DC9E1EA97}" presName="sp" presStyleCnt="0"/>
      <dgm:spPr/>
    </dgm:pt>
    <dgm:pt modelId="{E41BA3DE-89A3-43FE-83B2-562599C5A74E}" type="pres">
      <dgm:prSet presAssocID="{16099AC6-CFE4-49DC-A560-17138B036E71}" presName="linNode" presStyleCnt="0"/>
      <dgm:spPr/>
    </dgm:pt>
    <dgm:pt modelId="{1E0A978D-EE8B-4214-A232-8BFA3312BDD3}" type="pres">
      <dgm:prSet presAssocID="{16099AC6-CFE4-49DC-A560-17138B036E71}" presName="parentText" presStyleLbl="node1" presStyleIdx="3" presStyleCnt="4">
        <dgm:presLayoutVars>
          <dgm:chMax val="1"/>
          <dgm:bulletEnabled val="1"/>
        </dgm:presLayoutVars>
      </dgm:prSet>
      <dgm:spPr/>
      <dgm:t>
        <a:bodyPr/>
        <a:lstStyle/>
        <a:p>
          <a:endParaRPr lang="en-US"/>
        </a:p>
      </dgm:t>
    </dgm:pt>
    <dgm:pt modelId="{6FB1DBEB-24F2-4340-BDC7-D0CB2FE06D38}" type="pres">
      <dgm:prSet presAssocID="{16099AC6-CFE4-49DC-A560-17138B036E71}" presName="descendantText" presStyleLbl="alignAccFollowNode1" presStyleIdx="3" presStyleCnt="4">
        <dgm:presLayoutVars>
          <dgm:bulletEnabled val="1"/>
        </dgm:presLayoutVars>
      </dgm:prSet>
      <dgm:spPr/>
      <dgm:t>
        <a:bodyPr/>
        <a:lstStyle/>
        <a:p>
          <a:endParaRPr lang="en-US"/>
        </a:p>
      </dgm:t>
    </dgm:pt>
  </dgm:ptLst>
  <dgm:cxnLst>
    <dgm:cxn modelId="{5D9B1333-E2A0-4FFC-ACF5-925B08EAABCA}" type="presOf" srcId="{C4618472-FDA0-432E-A331-F80FD45519BC}" destId="{FAD6E562-75A2-4DDF-AADA-B7C1C69DF484}" srcOrd="0" destOrd="0" presId="urn:microsoft.com/office/officeart/2005/8/layout/vList5"/>
    <dgm:cxn modelId="{2924F0F2-2950-419F-840B-EED84FD160EB}" type="presOf" srcId="{3D8E18D8-608D-46E0-9B14-2FEFC4E02A18}" destId="{1120F05B-BDCC-4400-B8B9-2058A9FDED6E}" srcOrd="0" destOrd="1" presId="urn:microsoft.com/office/officeart/2005/8/layout/vList5"/>
    <dgm:cxn modelId="{65942806-BE6E-48F4-B5E7-B559F38A6336}" srcId="{270A2A0D-3AD7-4096-A1EF-0F2E6A446AE0}" destId="{3D8E18D8-608D-46E0-9B14-2FEFC4E02A18}" srcOrd="1" destOrd="0" parTransId="{7715DCE4-1A47-431A-B952-7EEBECCA7270}" sibTransId="{0DEAC4B3-FC23-4811-A7D0-99BC1028121B}"/>
    <dgm:cxn modelId="{85B551A8-4C29-4CB9-9F76-CDEAA076BEEC}" type="presOf" srcId="{335DFB27-3A35-45F9-B11A-7D515C617C8E}" destId="{247BB35E-160B-441C-8B8A-4E9DD429D44F}" srcOrd="0" destOrd="0" presId="urn:microsoft.com/office/officeart/2005/8/layout/vList5"/>
    <dgm:cxn modelId="{9402C8AC-BDE2-45A3-91D0-43C72698B636}" srcId="{B3E81E42-85F4-4454-9C55-F92DA4E8DDB8}" destId="{5289404F-6E86-4514-999E-D610E9C0618E}" srcOrd="0" destOrd="0" parTransId="{F33CB1F4-55E9-4D4F-BD8A-C6DAFE30CA25}" sibTransId="{A4A31CA0-8A32-4C4F-A651-7564E1DA7223}"/>
    <dgm:cxn modelId="{18E8CD00-9F5C-412C-BBA7-59C0220DF7AD}" type="presOf" srcId="{270A2A0D-3AD7-4096-A1EF-0F2E6A446AE0}" destId="{C336972B-07F1-4A74-BF83-1CED8FDFEAD9}" srcOrd="0" destOrd="0" presId="urn:microsoft.com/office/officeart/2005/8/layout/vList5"/>
    <dgm:cxn modelId="{6426D7D4-E62C-49AE-B66D-A0EE4441C623}" type="presOf" srcId="{80B37C00-3A66-4AB3-B892-1FC5B0F62433}" destId="{FAD6E562-75A2-4DDF-AADA-B7C1C69DF484}" srcOrd="0" destOrd="1" presId="urn:microsoft.com/office/officeart/2005/8/layout/vList5"/>
    <dgm:cxn modelId="{8D6FEADF-C9F1-4328-A963-08A7A3C44D45}" srcId="{B3E81E42-85F4-4454-9C55-F92DA4E8DDB8}" destId="{270A2A0D-3AD7-4096-A1EF-0F2E6A446AE0}" srcOrd="2" destOrd="0" parTransId="{516E40CF-C1CF-4325-9142-FB86B8C81C4D}" sibTransId="{48C197FD-4D30-4AFC-84FE-EA7DC9E1EA97}"/>
    <dgm:cxn modelId="{F1FCD29F-E4A9-4B15-963C-D9317DB040DC}" srcId="{335DFB27-3A35-45F9-B11A-7D515C617C8E}" destId="{C4618472-FDA0-432E-A331-F80FD45519BC}" srcOrd="0" destOrd="0" parTransId="{264FBABC-3CDC-435C-8459-EBDD7D0C0FF2}" sibTransId="{1D542DC7-ACCB-41B3-9A3C-05407EEED9F1}"/>
    <dgm:cxn modelId="{A0B969A6-2A27-4A1F-A36D-3926D0E321FE}" srcId="{335DFB27-3A35-45F9-B11A-7D515C617C8E}" destId="{80B37C00-3A66-4AB3-B892-1FC5B0F62433}" srcOrd="1" destOrd="0" parTransId="{BC35EBCC-BA7C-493D-B451-35A941C9B19E}" sibTransId="{6B74731E-4384-437E-B134-90112FE8A9A1}"/>
    <dgm:cxn modelId="{CFBDEA0D-BE3B-4AED-81BF-EBB9CFDEF899}" type="presOf" srcId="{B3E81E42-85F4-4454-9C55-F92DA4E8DDB8}" destId="{AC89E0C8-A3FE-466C-B33F-7D328DD67ABD}" srcOrd="0" destOrd="0" presId="urn:microsoft.com/office/officeart/2005/8/layout/vList5"/>
    <dgm:cxn modelId="{9AAA72C4-EAA7-48E7-AB7C-EA1A9383E8D2}" type="presOf" srcId="{C6F4C403-E5C0-4AED-810E-93357654EAB3}" destId="{6FB1DBEB-24F2-4340-BDC7-D0CB2FE06D38}" srcOrd="0" destOrd="0" presId="urn:microsoft.com/office/officeart/2005/8/layout/vList5"/>
    <dgm:cxn modelId="{583BC3D1-3A79-4548-B70F-D70C87FAD68C}" srcId="{B3E81E42-85F4-4454-9C55-F92DA4E8DDB8}" destId="{335DFB27-3A35-45F9-B11A-7D515C617C8E}" srcOrd="1" destOrd="0" parTransId="{FDDDABA5-AA86-4A4E-9512-9B6257676D6E}" sibTransId="{59C58B47-FEFC-4B92-B6CF-25C433063B5B}"/>
    <dgm:cxn modelId="{ED7475C5-90F3-4520-9684-E80BC0959CEC}" srcId="{B3E81E42-85F4-4454-9C55-F92DA4E8DDB8}" destId="{16099AC6-CFE4-49DC-A560-17138B036E71}" srcOrd="3" destOrd="0" parTransId="{74074214-1C78-414A-9E3B-FB30C05A323B}" sibTransId="{E2D46924-BE6B-4233-9405-850930B97441}"/>
    <dgm:cxn modelId="{D541DB90-5FB7-4493-AFFC-AF734DD70C19}" srcId="{270A2A0D-3AD7-4096-A1EF-0F2E6A446AE0}" destId="{E0FA996A-8686-426B-820D-F46DC3C4C4D8}" srcOrd="0" destOrd="0" parTransId="{F553218A-1084-48C9-A39A-C8DFF7AFB1A7}" sibTransId="{03EDF869-208E-4A2D-9353-3C45F3476DAC}"/>
    <dgm:cxn modelId="{5D794F1B-B9AC-4BC8-A69B-01640581868F}" srcId="{16099AC6-CFE4-49DC-A560-17138B036E71}" destId="{C6F4C403-E5C0-4AED-810E-93357654EAB3}" srcOrd="0" destOrd="0" parTransId="{0D5A7764-D6F4-47BB-A1AF-A786A2F06C7C}" sibTransId="{6A9D0D05-C5B3-43FF-855A-8FFFF250DBE7}"/>
    <dgm:cxn modelId="{BCBA84C4-9D28-45E4-A981-F8A77051C6BC}" type="presOf" srcId="{5289404F-6E86-4514-999E-D610E9C0618E}" destId="{51335E95-FA02-40E8-ADA6-683EC7026FC4}" srcOrd="0" destOrd="0" presId="urn:microsoft.com/office/officeart/2005/8/layout/vList5"/>
    <dgm:cxn modelId="{F7DBAAEE-A673-423F-8EEE-5F4328AB5815}" type="presOf" srcId="{CAF404D1-1010-4B3A-9C0D-8FEBAD091B75}" destId="{BED5C0F3-609A-47C5-92AA-04D2452E41D0}" srcOrd="0" destOrd="0" presId="urn:microsoft.com/office/officeart/2005/8/layout/vList5"/>
    <dgm:cxn modelId="{31B85F4C-EB09-4FB0-AABE-85D963631BAC}" type="presOf" srcId="{16099AC6-CFE4-49DC-A560-17138B036E71}" destId="{1E0A978D-EE8B-4214-A232-8BFA3312BDD3}" srcOrd="0" destOrd="0" presId="urn:microsoft.com/office/officeart/2005/8/layout/vList5"/>
    <dgm:cxn modelId="{2D1846BF-CCEC-46A4-8319-E43E49FAB6E2}" type="presOf" srcId="{E0FA996A-8686-426B-820D-F46DC3C4C4D8}" destId="{1120F05B-BDCC-4400-B8B9-2058A9FDED6E}" srcOrd="0" destOrd="0" presId="urn:microsoft.com/office/officeart/2005/8/layout/vList5"/>
    <dgm:cxn modelId="{9AAE31BB-5992-4CC7-86B0-B3CDFFBFD806}" srcId="{5289404F-6E86-4514-999E-D610E9C0618E}" destId="{CAF404D1-1010-4B3A-9C0D-8FEBAD091B75}" srcOrd="0" destOrd="0" parTransId="{73D4E1A0-DE92-4778-A6E5-A35FF2BF50FE}" sibTransId="{BCBF5046-9499-434D-B234-246921C2212D}"/>
    <dgm:cxn modelId="{A725CB50-AB1B-4772-8539-D942A7F09DA0}" type="presParOf" srcId="{AC89E0C8-A3FE-466C-B33F-7D328DD67ABD}" destId="{8F177282-6F7B-4735-9F10-3FAE3BFCC9E5}" srcOrd="0" destOrd="0" presId="urn:microsoft.com/office/officeart/2005/8/layout/vList5"/>
    <dgm:cxn modelId="{D401A981-6CE8-4117-871F-5D8C6419DAF0}" type="presParOf" srcId="{8F177282-6F7B-4735-9F10-3FAE3BFCC9E5}" destId="{51335E95-FA02-40E8-ADA6-683EC7026FC4}" srcOrd="0" destOrd="0" presId="urn:microsoft.com/office/officeart/2005/8/layout/vList5"/>
    <dgm:cxn modelId="{4B1C126F-DAEE-4565-BF0A-30817DF27669}" type="presParOf" srcId="{8F177282-6F7B-4735-9F10-3FAE3BFCC9E5}" destId="{BED5C0F3-609A-47C5-92AA-04D2452E41D0}" srcOrd="1" destOrd="0" presId="urn:microsoft.com/office/officeart/2005/8/layout/vList5"/>
    <dgm:cxn modelId="{61213AAE-0C34-4AA6-A516-50463A4FC575}" type="presParOf" srcId="{AC89E0C8-A3FE-466C-B33F-7D328DD67ABD}" destId="{007B1488-7A1A-403B-B3E6-A5105C5683A1}" srcOrd="1" destOrd="0" presId="urn:microsoft.com/office/officeart/2005/8/layout/vList5"/>
    <dgm:cxn modelId="{4143AB9B-D2B1-4A37-A8B9-ACF453939A82}" type="presParOf" srcId="{AC89E0C8-A3FE-466C-B33F-7D328DD67ABD}" destId="{1C8BEEF8-9ED0-405A-8787-D0647798E7B4}" srcOrd="2" destOrd="0" presId="urn:microsoft.com/office/officeart/2005/8/layout/vList5"/>
    <dgm:cxn modelId="{AE0C73E1-CAAE-4BA5-BA0B-B57BB41965AD}" type="presParOf" srcId="{1C8BEEF8-9ED0-405A-8787-D0647798E7B4}" destId="{247BB35E-160B-441C-8B8A-4E9DD429D44F}" srcOrd="0" destOrd="0" presId="urn:microsoft.com/office/officeart/2005/8/layout/vList5"/>
    <dgm:cxn modelId="{68D11503-CE8E-4E07-8B2D-76C167421733}" type="presParOf" srcId="{1C8BEEF8-9ED0-405A-8787-D0647798E7B4}" destId="{FAD6E562-75A2-4DDF-AADA-B7C1C69DF484}" srcOrd="1" destOrd="0" presId="urn:microsoft.com/office/officeart/2005/8/layout/vList5"/>
    <dgm:cxn modelId="{E0104BB1-FED3-4638-B2D2-3DFD315BBC38}" type="presParOf" srcId="{AC89E0C8-A3FE-466C-B33F-7D328DD67ABD}" destId="{E8386682-36D1-4BCE-9B50-F3BC3EC38975}" srcOrd="3" destOrd="0" presId="urn:microsoft.com/office/officeart/2005/8/layout/vList5"/>
    <dgm:cxn modelId="{13B22FB8-D410-4661-9AB8-BE44621B4EB8}" type="presParOf" srcId="{AC89E0C8-A3FE-466C-B33F-7D328DD67ABD}" destId="{A213821A-95A4-41B9-9942-F2C85513D981}" srcOrd="4" destOrd="0" presId="urn:microsoft.com/office/officeart/2005/8/layout/vList5"/>
    <dgm:cxn modelId="{291D449A-704C-4AA3-B98E-5443D5283D4B}" type="presParOf" srcId="{A213821A-95A4-41B9-9942-F2C85513D981}" destId="{C336972B-07F1-4A74-BF83-1CED8FDFEAD9}" srcOrd="0" destOrd="0" presId="urn:microsoft.com/office/officeart/2005/8/layout/vList5"/>
    <dgm:cxn modelId="{9CF824FA-FCCB-46F4-B873-565F1E3A1F15}" type="presParOf" srcId="{A213821A-95A4-41B9-9942-F2C85513D981}" destId="{1120F05B-BDCC-4400-B8B9-2058A9FDED6E}" srcOrd="1" destOrd="0" presId="urn:microsoft.com/office/officeart/2005/8/layout/vList5"/>
    <dgm:cxn modelId="{773ACA0F-306C-4A64-8C1B-CE154A6F1F45}" type="presParOf" srcId="{AC89E0C8-A3FE-466C-B33F-7D328DD67ABD}" destId="{741C3D58-1057-43A7-A45E-E00FD5EA3027}" srcOrd="5" destOrd="0" presId="urn:microsoft.com/office/officeart/2005/8/layout/vList5"/>
    <dgm:cxn modelId="{A447D5C0-7D6B-4E07-8E38-6DBF39B5713B}" type="presParOf" srcId="{AC89E0C8-A3FE-466C-B33F-7D328DD67ABD}" destId="{E41BA3DE-89A3-43FE-83B2-562599C5A74E}" srcOrd="6" destOrd="0" presId="urn:microsoft.com/office/officeart/2005/8/layout/vList5"/>
    <dgm:cxn modelId="{066D8DF7-10E3-452C-8103-C0F3037DCFA9}" type="presParOf" srcId="{E41BA3DE-89A3-43FE-83B2-562599C5A74E}" destId="{1E0A978D-EE8B-4214-A232-8BFA3312BDD3}" srcOrd="0" destOrd="0" presId="urn:microsoft.com/office/officeart/2005/8/layout/vList5"/>
    <dgm:cxn modelId="{5E87DE1E-02FB-4939-A960-75002AB7BD28}" type="presParOf" srcId="{E41BA3DE-89A3-43FE-83B2-562599C5A74E}" destId="{6FB1DBEB-24F2-4340-BDC7-D0CB2FE06D38}"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32CB828-AD71-4F88-B086-A666EBFE5F2E}" type="doc">
      <dgm:prSet loTypeId="urn:microsoft.com/office/officeart/2005/8/layout/vList3#7" loCatId="list" qsTypeId="urn:microsoft.com/office/officeart/2005/8/quickstyle/simple3" qsCatId="simple" csTypeId="urn:microsoft.com/office/officeart/2005/8/colors/accent1_2" csCatId="accent1" phldr="1"/>
      <dgm:spPr/>
      <dgm:t>
        <a:bodyPr/>
        <a:lstStyle/>
        <a:p>
          <a:endParaRPr lang="en-US"/>
        </a:p>
      </dgm:t>
    </dgm:pt>
    <dgm:pt modelId="{2543E82B-948B-4BE1-8FF5-D5D3DD6C0C5B}">
      <dgm:prSet phldrT="[Text]" custT="1"/>
      <dgm:spPr>
        <a:solidFill>
          <a:srgbClr val="764885"/>
        </a:solidFill>
      </dgm:spPr>
      <dgm:t>
        <a:bodyPr/>
        <a:lstStyle/>
        <a:p>
          <a:r>
            <a:rPr lang="en-US" sz="2400" dirty="0" smtClean="0">
              <a:solidFill>
                <a:schemeClr val="bg1"/>
              </a:solidFill>
              <a:latin typeface="Calibri" pitchFamily="34" charset="0"/>
              <a:cs typeface="Calibri" pitchFamily="34" charset="0"/>
            </a:rPr>
            <a:t>  Tax on returns </a:t>
          </a:r>
          <a:endParaRPr lang="en-US" sz="2400" dirty="0">
            <a:solidFill>
              <a:schemeClr val="bg1"/>
            </a:solidFill>
            <a:latin typeface="Calibri" pitchFamily="34" charset="0"/>
            <a:cs typeface="Calibri" pitchFamily="34" charset="0"/>
          </a:endParaRPr>
        </a:p>
      </dgm:t>
    </dgm:pt>
    <dgm:pt modelId="{5D7B59BA-EFC3-49CE-AC5F-BA2F36315F33}" type="parTrans" cxnId="{2C097D2A-E2AB-48B8-B1A9-17DB331C1E4E}">
      <dgm:prSet/>
      <dgm:spPr/>
      <dgm:t>
        <a:bodyPr/>
        <a:lstStyle/>
        <a:p>
          <a:endParaRPr lang="en-US"/>
        </a:p>
      </dgm:t>
    </dgm:pt>
    <dgm:pt modelId="{CC1E12FB-28B5-41BD-8892-907B66B90793}" type="sibTrans" cxnId="{2C097D2A-E2AB-48B8-B1A9-17DB331C1E4E}">
      <dgm:prSet/>
      <dgm:spPr/>
      <dgm:t>
        <a:bodyPr/>
        <a:lstStyle/>
        <a:p>
          <a:endParaRPr lang="en-US"/>
        </a:p>
      </dgm:t>
    </dgm:pt>
    <dgm:pt modelId="{C3CAFE67-13AF-4963-8C43-62B156F1CEB3}">
      <dgm:prSet phldrT="[Text]" custT="1"/>
      <dgm:spPr>
        <a:solidFill>
          <a:srgbClr val="764885"/>
        </a:solidFill>
      </dgm:spPr>
      <dgm:t>
        <a:bodyPr/>
        <a:lstStyle/>
        <a:p>
          <a:r>
            <a:rPr lang="en-US" sz="1800" dirty="0" smtClean="0">
              <a:solidFill>
                <a:schemeClr val="bg1"/>
              </a:solidFill>
              <a:latin typeface="Calibri" pitchFamily="34" charset="0"/>
              <a:cs typeface="Calibri" pitchFamily="34" charset="0"/>
            </a:rPr>
            <a:t> </a:t>
          </a:r>
          <a:r>
            <a:rPr lang="en-US" sz="1800" b="1" dirty="0" smtClean="0">
              <a:solidFill>
                <a:schemeClr val="bg1"/>
              </a:solidFill>
              <a:latin typeface="Calibri" pitchFamily="34" charset="0"/>
              <a:cs typeface="Calibri" pitchFamily="34" charset="0"/>
            </a:rPr>
            <a:t>FD: </a:t>
          </a:r>
          <a:r>
            <a:rPr lang="en-US" sz="1800" dirty="0" smtClean="0">
              <a:solidFill>
                <a:schemeClr val="bg1"/>
              </a:solidFill>
              <a:latin typeface="Calibri" pitchFamily="34" charset="0"/>
              <a:cs typeface="Calibri" pitchFamily="34" charset="0"/>
            </a:rPr>
            <a:t>Interest is added to the income and is fully taxable.</a:t>
          </a:r>
          <a:endParaRPr lang="en-US" sz="1800" dirty="0">
            <a:solidFill>
              <a:schemeClr val="bg1"/>
            </a:solidFill>
            <a:latin typeface="Calibri" pitchFamily="34" charset="0"/>
            <a:cs typeface="Calibri" pitchFamily="34" charset="0"/>
          </a:endParaRPr>
        </a:p>
      </dgm:t>
    </dgm:pt>
    <dgm:pt modelId="{F69C9EE6-3340-4C7D-B27F-AB1074009D47}" type="parTrans" cxnId="{7484A68A-0D47-49E6-AC87-5F69739C388A}">
      <dgm:prSet/>
      <dgm:spPr/>
      <dgm:t>
        <a:bodyPr/>
        <a:lstStyle/>
        <a:p>
          <a:endParaRPr lang="en-US"/>
        </a:p>
      </dgm:t>
    </dgm:pt>
    <dgm:pt modelId="{7F04105F-900B-4D0F-9D80-8BD1382ACC13}" type="sibTrans" cxnId="{7484A68A-0D47-49E6-AC87-5F69739C388A}">
      <dgm:prSet/>
      <dgm:spPr/>
      <dgm:t>
        <a:bodyPr/>
        <a:lstStyle/>
        <a:p>
          <a:endParaRPr lang="en-US"/>
        </a:p>
      </dgm:t>
    </dgm:pt>
    <dgm:pt modelId="{0E837213-5562-4E1F-B3E6-6486ABEB8EF9}">
      <dgm:prSet phldrT="[Text]" custT="1"/>
      <dgm:spPr>
        <a:solidFill>
          <a:srgbClr val="764885"/>
        </a:solidFill>
      </dgm:spPr>
      <dgm:t>
        <a:bodyPr/>
        <a:lstStyle/>
        <a:p>
          <a:r>
            <a:rPr lang="en-US" sz="2400" b="0" dirty="0" smtClean="0">
              <a:solidFill>
                <a:schemeClr val="bg1"/>
              </a:solidFill>
              <a:latin typeface="Calibri" pitchFamily="34" charset="0"/>
              <a:cs typeface="Calibri" pitchFamily="34" charset="0"/>
            </a:rPr>
            <a:t> Returns </a:t>
          </a:r>
          <a:endParaRPr lang="en-US" sz="2400" b="0" dirty="0">
            <a:solidFill>
              <a:schemeClr val="bg1"/>
            </a:solidFill>
            <a:latin typeface="Calibri" pitchFamily="34" charset="0"/>
            <a:cs typeface="Calibri" pitchFamily="34" charset="0"/>
          </a:endParaRPr>
        </a:p>
      </dgm:t>
    </dgm:pt>
    <dgm:pt modelId="{23C4E11F-7043-431F-9B1F-EB8BC9933211}" type="parTrans" cxnId="{06A04A97-9987-40F8-B8EC-DBB64CDDDB83}">
      <dgm:prSet/>
      <dgm:spPr/>
      <dgm:t>
        <a:bodyPr/>
        <a:lstStyle/>
        <a:p>
          <a:endParaRPr lang="en-US"/>
        </a:p>
      </dgm:t>
    </dgm:pt>
    <dgm:pt modelId="{BA6EB907-109B-4928-9EFA-84133B4B3D08}" type="sibTrans" cxnId="{06A04A97-9987-40F8-B8EC-DBB64CDDDB83}">
      <dgm:prSet/>
      <dgm:spPr/>
      <dgm:t>
        <a:bodyPr/>
        <a:lstStyle/>
        <a:p>
          <a:endParaRPr lang="en-US"/>
        </a:p>
      </dgm:t>
    </dgm:pt>
    <dgm:pt modelId="{62EFBA4A-3A89-4860-95CC-0AB92CFD6965}">
      <dgm:prSet phldrT="[Text]" custT="1"/>
      <dgm:spPr>
        <a:solidFill>
          <a:srgbClr val="764885"/>
        </a:solidFill>
      </dgm:spPr>
      <dgm:t>
        <a:bodyPr/>
        <a:lstStyle/>
        <a:p>
          <a:r>
            <a:rPr lang="en-US" sz="2400" dirty="0" smtClean="0">
              <a:solidFill>
                <a:schemeClr val="bg1"/>
              </a:solidFill>
              <a:latin typeface="Calibri" pitchFamily="34" charset="0"/>
              <a:cs typeface="Calibri" pitchFamily="34" charset="0"/>
            </a:rPr>
            <a:t>Lock in  </a:t>
          </a:r>
          <a:endParaRPr lang="en-US" sz="2400" dirty="0">
            <a:solidFill>
              <a:schemeClr val="bg1"/>
            </a:solidFill>
            <a:latin typeface="Calibri" pitchFamily="34" charset="0"/>
            <a:cs typeface="Calibri" pitchFamily="34" charset="0"/>
          </a:endParaRPr>
        </a:p>
      </dgm:t>
    </dgm:pt>
    <dgm:pt modelId="{2D59493E-CE68-42F1-8ED8-A6244D4D728C}" type="parTrans" cxnId="{DE9B7F81-3861-45F2-A78D-A47C2C5121DB}">
      <dgm:prSet/>
      <dgm:spPr/>
      <dgm:t>
        <a:bodyPr/>
        <a:lstStyle/>
        <a:p>
          <a:endParaRPr lang="en-US"/>
        </a:p>
      </dgm:t>
    </dgm:pt>
    <dgm:pt modelId="{4F3F2D03-5D66-444B-993E-54DCE58EB3B1}" type="sibTrans" cxnId="{DE9B7F81-3861-45F2-A78D-A47C2C5121DB}">
      <dgm:prSet/>
      <dgm:spPr/>
      <dgm:t>
        <a:bodyPr/>
        <a:lstStyle/>
        <a:p>
          <a:endParaRPr lang="en-US"/>
        </a:p>
      </dgm:t>
    </dgm:pt>
    <dgm:pt modelId="{3BB74F44-2C7D-4D4B-B06B-27A4C6E4F607}">
      <dgm:prSet phldrT="[Text]" custT="1"/>
      <dgm:spPr>
        <a:solidFill>
          <a:srgbClr val="764885"/>
        </a:solidFill>
      </dgm:spPr>
      <dgm:t>
        <a:bodyPr/>
        <a:lstStyle/>
        <a:p>
          <a:r>
            <a:rPr lang="en-US" sz="1800" b="1" dirty="0" smtClean="0">
              <a:solidFill>
                <a:schemeClr val="bg1"/>
              </a:solidFill>
              <a:latin typeface="Calibri" pitchFamily="34" charset="0"/>
              <a:cs typeface="Calibri" pitchFamily="34" charset="0"/>
            </a:rPr>
            <a:t>FD: </a:t>
          </a:r>
          <a:r>
            <a:rPr lang="en-US" sz="1800" dirty="0" smtClean="0">
              <a:solidFill>
                <a:schemeClr val="bg1"/>
              </a:solidFill>
              <a:latin typeface="Calibri" pitchFamily="34" charset="0"/>
              <a:cs typeface="Calibri" pitchFamily="34" charset="0"/>
            </a:rPr>
            <a:t>5 years</a:t>
          </a:r>
          <a:endParaRPr lang="en-US" sz="1800" dirty="0">
            <a:solidFill>
              <a:schemeClr val="bg1"/>
            </a:solidFill>
            <a:latin typeface="Calibri" pitchFamily="34" charset="0"/>
            <a:cs typeface="Calibri" pitchFamily="34" charset="0"/>
          </a:endParaRPr>
        </a:p>
      </dgm:t>
    </dgm:pt>
    <dgm:pt modelId="{11E407C1-44C1-4AF0-BC2D-446B4224BC67}" type="parTrans" cxnId="{F8B8D3D0-CC50-43F3-8372-89C34AF3E320}">
      <dgm:prSet/>
      <dgm:spPr/>
      <dgm:t>
        <a:bodyPr/>
        <a:lstStyle/>
        <a:p>
          <a:endParaRPr lang="en-US"/>
        </a:p>
      </dgm:t>
    </dgm:pt>
    <dgm:pt modelId="{BD22DC8C-E6C9-4396-9F81-28A7A49AB606}" type="sibTrans" cxnId="{F8B8D3D0-CC50-43F3-8372-89C34AF3E320}">
      <dgm:prSet/>
      <dgm:spPr/>
      <dgm:t>
        <a:bodyPr/>
        <a:lstStyle/>
        <a:p>
          <a:endParaRPr lang="en-US"/>
        </a:p>
      </dgm:t>
    </dgm:pt>
    <dgm:pt modelId="{D6DFF109-D775-44DE-A2BE-78E55893CAF7}">
      <dgm:prSet phldrT="[Text]" custT="1"/>
      <dgm:spPr>
        <a:solidFill>
          <a:srgbClr val="764885"/>
        </a:solidFill>
      </dgm:spPr>
      <dgm:t>
        <a:bodyPr/>
        <a:lstStyle/>
        <a:p>
          <a:r>
            <a:rPr lang="en-US" sz="1800" b="1" dirty="0" smtClean="0">
              <a:solidFill>
                <a:schemeClr val="bg1"/>
              </a:solidFill>
              <a:latin typeface="Calibri" pitchFamily="34" charset="0"/>
              <a:cs typeface="Calibri" pitchFamily="34" charset="0"/>
            </a:rPr>
            <a:t> ELSS</a:t>
          </a:r>
          <a:r>
            <a:rPr lang="en-US" sz="1800" dirty="0" smtClean="0">
              <a:solidFill>
                <a:schemeClr val="bg1"/>
              </a:solidFill>
              <a:latin typeface="Calibri" pitchFamily="34" charset="0"/>
              <a:cs typeface="Calibri" pitchFamily="34" charset="0"/>
            </a:rPr>
            <a:t>:@ 10% only if returns exceeds Rs 1,00,000.</a:t>
          </a:r>
          <a:endParaRPr lang="en-US" sz="1800" dirty="0">
            <a:solidFill>
              <a:schemeClr val="bg1"/>
            </a:solidFill>
            <a:latin typeface="Calibri" pitchFamily="34" charset="0"/>
            <a:cs typeface="Calibri" pitchFamily="34" charset="0"/>
          </a:endParaRPr>
        </a:p>
      </dgm:t>
    </dgm:pt>
    <dgm:pt modelId="{6225EB5C-6D3A-46A5-9B9D-BEA1953B2A0F}" type="parTrans" cxnId="{7C530537-BEAD-4630-A35C-D7C2CA91FF66}">
      <dgm:prSet/>
      <dgm:spPr/>
      <dgm:t>
        <a:bodyPr/>
        <a:lstStyle/>
        <a:p>
          <a:endParaRPr lang="en-US"/>
        </a:p>
      </dgm:t>
    </dgm:pt>
    <dgm:pt modelId="{568F6BDC-74B9-439D-AB15-3CF4C4046CE0}" type="sibTrans" cxnId="{7C530537-BEAD-4630-A35C-D7C2CA91FF66}">
      <dgm:prSet/>
      <dgm:spPr/>
      <dgm:t>
        <a:bodyPr/>
        <a:lstStyle/>
        <a:p>
          <a:endParaRPr lang="en-US"/>
        </a:p>
      </dgm:t>
    </dgm:pt>
    <dgm:pt modelId="{A06F681C-6374-4619-82A7-9AA2FAB0CE82}">
      <dgm:prSet custT="1"/>
      <dgm:spPr>
        <a:solidFill>
          <a:srgbClr val="764885"/>
        </a:solidFill>
      </dgm:spPr>
      <dgm:t>
        <a:bodyPr/>
        <a:lstStyle/>
        <a:p>
          <a:r>
            <a:rPr lang="en-US" sz="1800" b="1" dirty="0" smtClean="0">
              <a:solidFill>
                <a:schemeClr val="bg1"/>
              </a:solidFill>
              <a:latin typeface="Calibri" pitchFamily="34" charset="0"/>
              <a:cs typeface="Calibri" pitchFamily="34" charset="0"/>
            </a:rPr>
            <a:t>ELSS</a:t>
          </a:r>
          <a:r>
            <a:rPr lang="en-US" sz="1800" dirty="0" smtClean="0">
              <a:solidFill>
                <a:schemeClr val="bg1"/>
              </a:solidFill>
              <a:latin typeface="Calibri" pitchFamily="34" charset="0"/>
              <a:cs typeface="Calibri" pitchFamily="34" charset="0"/>
            </a:rPr>
            <a:t>:No fixed percentage rate of return but gives inflation beating returns over a long term.</a:t>
          </a:r>
          <a:endParaRPr lang="en-US" sz="1800" dirty="0">
            <a:solidFill>
              <a:schemeClr val="bg1"/>
            </a:solidFill>
            <a:latin typeface="Calibri" pitchFamily="34" charset="0"/>
            <a:cs typeface="Calibri" pitchFamily="34" charset="0"/>
          </a:endParaRPr>
        </a:p>
      </dgm:t>
    </dgm:pt>
    <dgm:pt modelId="{AE5E17EC-17DD-46D3-AF5A-72A6AE2FA8DC}" type="parTrans" cxnId="{DA2EDFF9-C072-4207-A268-3A36D4EB3277}">
      <dgm:prSet/>
      <dgm:spPr/>
      <dgm:t>
        <a:bodyPr/>
        <a:lstStyle/>
        <a:p>
          <a:endParaRPr lang="en-US"/>
        </a:p>
      </dgm:t>
    </dgm:pt>
    <dgm:pt modelId="{F5B3AC2C-90F9-42CC-A632-2639E3501AF7}" type="sibTrans" cxnId="{DA2EDFF9-C072-4207-A268-3A36D4EB3277}">
      <dgm:prSet/>
      <dgm:spPr/>
      <dgm:t>
        <a:bodyPr/>
        <a:lstStyle/>
        <a:p>
          <a:endParaRPr lang="en-US"/>
        </a:p>
      </dgm:t>
    </dgm:pt>
    <dgm:pt modelId="{E5278427-7AAF-4898-BFC4-57EE520578FB}">
      <dgm:prSet phldrT="[Text]" custT="1"/>
      <dgm:spPr>
        <a:solidFill>
          <a:srgbClr val="764885"/>
        </a:solidFill>
      </dgm:spPr>
      <dgm:t>
        <a:bodyPr/>
        <a:lstStyle/>
        <a:p>
          <a:r>
            <a:rPr lang="en-US" sz="1800" b="1" dirty="0" smtClean="0">
              <a:solidFill>
                <a:schemeClr val="bg1"/>
              </a:solidFill>
              <a:latin typeface="Calibri" pitchFamily="34" charset="0"/>
              <a:cs typeface="Calibri" pitchFamily="34" charset="0"/>
            </a:rPr>
            <a:t>ELSS</a:t>
          </a:r>
          <a:r>
            <a:rPr lang="en-US" sz="1800" dirty="0" smtClean="0">
              <a:solidFill>
                <a:schemeClr val="bg1"/>
              </a:solidFill>
              <a:latin typeface="Calibri" pitchFamily="34" charset="0"/>
              <a:cs typeface="Calibri" pitchFamily="34" charset="0"/>
            </a:rPr>
            <a:t>: 3 Years </a:t>
          </a:r>
          <a:endParaRPr lang="en-US" sz="1800" dirty="0">
            <a:solidFill>
              <a:schemeClr val="bg1"/>
            </a:solidFill>
            <a:latin typeface="Calibri" pitchFamily="34" charset="0"/>
            <a:cs typeface="Calibri" pitchFamily="34" charset="0"/>
          </a:endParaRPr>
        </a:p>
      </dgm:t>
    </dgm:pt>
    <dgm:pt modelId="{C0B61F48-8E8D-4389-9233-B871F6538951}" type="parTrans" cxnId="{61D3EE69-04CC-4313-9ED8-8F477774393A}">
      <dgm:prSet/>
      <dgm:spPr/>
      <dgm:t>
        <a:bodyPr/>
        <a:lstStyle/>
        <a:p>
          <a:endParaRPr lang="en-US"/>
        </a:p>
      </dgm:t>
    </dgm:pt>
    <dgm:pt modelId="{724FEF46-7899-4037-9F7F-7902A3F9CE50}" type="sibTrans" cxnId="{61D3EE69-04CC-4313-9ED8-8F477774393A}">
      <dgm:prSet/>
      <dgm:spPr/>
      <dgm:t>
        <a:bodyPr/>
        <a:lstStyle/>
        <a:p>
          <a:endParaRPr lang="en-US"/>
        </a:p>
      </dgm:t>
    </dgm:pt>
    <dgm:pt modelId="{236BDEA6-BC37-4207-94C0-4A5F502CF550}">
      <dgm:prSet custT="1"/>
      <dgm:spPr>
        <a:solidFill>
          <a:srgbClr val="764885"/>
        </a:solidFill>
      </dgm:spPr>
      <dgm:t>
        <a:bodyPr/>
        <a:lstStyle/>
        <a:p>
          <a:r>
            <a:rPr lang="en-US" sz="1800" b="1" dirty="0" smtClean="0">
              <a:solidFill>
                <a:schemeClr val="bg1"/>
              </a:solidFill>
              <a:latin typeface="Calibri" pitchFamily="34" charset="0"/>
              <a:cs typeface="Calibri" pitchFamily="34" charset="0"/>
            </a:rPr>
            <a:t>FD</a:t>
          </a:r>
          <a:r>
            <a:rPr lang="en-US" sz="1800" dirty="0" smtClean="0">
              <a:solidFill>
                <a:schemeClr val="bg1"/>
              </a:solidFill>
              <a:latin typeface="Calibri" pitchFamily="34" charset="0"/>
              <a:cs typeface="Calibri" pitchFamily="34" charset="0"/>
            </a:rPr>
            <a:t>:Rate of interest amounts to 5% for most of the schemes.</a:t>
          </a:r>
          <a:endParaRPr lang="en-US" sz="1800" dirty="0">
            <a:solidFill>
              <a:schemeClr val="bg1"/>
            </a:solidFill>
            <a:latin typeface="Calibri" pitchFamily="34" charset="0"/>
            <a:cs typeface="Calibri" pitchFamily="34" charset="0"/>
          </a:endParaRPr>
        </a:p>
      </dgm:t>
    </dgm:pt>
    <dgm:pt modelId="{BA6D5B5A-AFF0-4B38-991C-077ED51F7EDA}" type="sibTrans" cxnId="{2024A79D-A09E-4427-BB0C-321EC9CC7B72}">
      <dgm:prSet/>
      <dgm:spPr/>
      <dgm:t>
        <a:bodyPr/>
        <a:lstStyle/>
        <a:p>
          <a:endParaRPr lang="en-US"/>
        </a:p>
      </dgm:t>
    </dgm:pt>
    <dgm:pt modelId="{C69841BB-01AE-4EB9-B273-519A10EDD6DF}" type="parTrans" cxnId="{2024A79D-A09E-4427-BB0C-321EC9CC7B72}">
      <dgm:prSet/>
      <dgm:spPr/>
      <dgm:t>
        <a:bodyPr/>
        <a:lstStyle/>
        <a:p>
          <a:endParaRPr lang="en-US"/>
        </a:p>
      </dgm:t>
    </dgm:pt>
    <dgm:pt modelId="{8FC0C11B-9B21-40E5-AA21-D8F6978E89EF}" type="pres">
      <dgm:prSet presAssocID="{332CB828-AD71-4F88-B086-A666EBFE5F2E}" presName="linearFlow" presStyleCnt="0">
        <dgm:presLayoutVars>
          <dgm:dir/>
          <dgm:resizeHandles val="exact"/>
        </dgm:presLayoutVars>
      </dgm:prSet>
      <dgm:spPr/>
      <dgm:t>
        <a:bodyPr/>
        <a:lstStyle/>
        <a:p>
          <a:endParaRPr lang="en-US"/>
        </a:p>
      </dgm:t>
    </dgm:pt>
    <dgm:pt modelId="{CE75059A-10F4-454C-96A0-0FF6F5551602}" type="pres">
      <dgm:prSet presAssocID="{2543E82B-948B-4BE1-8FF5-D5D3DD6C0C5B}" presName="composite" presStyleCnt="0"/>
      <dgm:spPr/>
    </dgm:pt>
    <dgm:pt modelId="{B88DF9F3-6463-4312-8DD9-DB5470443C3D}" type="pres">
      <dgm:prSet presAssocID="{2543E82B-948B-4BE1-8FF5-D5D3DD6C0C5B}" presName="imgShp" presStyleLbl="fgImgPlace1" presStyleIdx="0" presStyleCnt="3"/>
      <dgm:spPr>
        <a:blipFill rotWithShape="0">
          <a:blip xmlns:r="http://schemas.openxmlformats.org/officeDocument/2006/relationships" r:embed="rId1"/>
          <a:stretch>
            <a:fillRect/>
          </a:stretch>
        </a:blipFill>
      </dgm:spPr>
      <dgm:t>
        <a:bodyPr/>
        <a:lstStyle/>
        <a:p>
          <a:endParaRPr lang="en-US"/>
        </a:p>
      </dgm:t>
    </dgm:pt>
    <dgm:pt modelId="{1790597A-0F73-4B2B-BD29-B4A56936828E}" type="pres">
      <dgm:prSet presAssocID="{2543E82B-948B-4BE1-8FF5-D5D3DD6C0C5B}" presName="txShp" presStyleLbl="node1" presStyleIdx="0" presStyleCnt="3">
        <dgm:presLayoutVars>
          <dgm:bulletEnabled val="1"/>
        </dgm:presLayoutVars>
      </dgm:prSet>
      <dgm:spPr/>
      <dgm:t>
        <a:bodyPr/>
        <a:lstStyle/>
        <a:p>
          <a:endParaRPr lang="en-US"/>
        </a:p>
      </dgm:t>
    </dgm:pt>
    <dgm:pt modelId="{889F6E45-F7F6-4D21-9A2B-6719DD90E2F4}" type="pres">
      <dgm:prSet presAssocID="{CC1E12FB-28B5-41BD-8892-907B66B90793}" presName="spacing" presStyleCnt="0"/>
      <dgm:spPr/>
    </dgm:pt>
    <dgm:pt modelId="{C18EC6CE-25C8-444F-804E-69DBC2A50558}" type="pres">
      <dgm:prSet presAssocID="{0E837213-5562-4E1F-B3E6-6486ABEB8EF9}" presName="composite" presStyleCnt="0"/>
      <dgm:spPr/>
    </dgm:pt>
    <dgm:pt modelId="{CD12C449-FCBF-41A4-B0BB-D27B1E5178BE}" type="pres">
      <dgm:prSet presAssocID="{0E837213-5562-4E1F-B3E6-6486ABEB8EF9}" presName="imgShp" presStyleLbl="fgImgPlace1" presStyleIdx="1" presStyleCnt="3"/>
      <dgm:spPr>
        <a:blipFill rotWithShape="0">
          <a:blip xmlns:r="http://schemas.openxmlformats.org/officeDocument/2006/relationships" r:embed="rId2"/>
          <a:stretch>
            <a:fillRect/>
          </a:stretch>
        </a:blipFill>
      </dgm:spPr>
      <dgm:t>
        <a:bodyPr/>
        <a:lstStyle/>
        <a:p>
          <a:endParaRPr lang="en-US"/>
        </a:p>
      </dgm:t>
    </dgm:pt>
    <dgm:pt modelId="{BD3EE444-0E16-4619-B470-508FDE87E744}" type="pres">
      <dgm:prSet presAssocID="{0E837213-5562-4E1F-B3E6-6486ABEB8EF9}" presName="txShp" presStyleLbl="node1" presStyleIdx="1" presStyleCnt="3" custScaleX="99443" custScaleY="125627">
        <dgm:presLayoutVars>
          <dgm:bulletEnabled val="1"/>
        </dgm:presLayoutVars>
      </dgm:prSet>
      <dgm:spPr/>
      <dgm:t>
        <a:bodyPr/>
        <a:lstStyle/>
        <a:p>
          <a:endParaRPr lang="en-US"/>
        </a:p>
      </dgm:t>
    </dgm:pt>
    <dgm:pt modelId="{DC0207A9-BE6E-41A6-B68A-E7DC5353CFDA}" type="pres">
      <dgm:prSet presAssocID="{BA6EB907-109B-4928-9EFA-84133B4B3D08}" presName="spacing" presStyleCnt="0"/>
      <dgm:spPr/>
    </dgm:pt>
    <dgm:pt modelId="{0810CC3E-DD71-41AF-8189-EA4F27FE931E}" type="pres">
      <dgm:prSet presAssocID="{62EFBA4A-3A89-4860-95CC-0AB92CFD6965}" presName="composite" presStyleCnt="0"/>
      <dgm:spPr/>
    </dgm:pt>
    <dgm:pt modelId="{22DFB479-6C95-432C-875A-CF9A33FB82B3}" type="pres">
      <dgm:prSet presAssocID="{62EFBA4A-3A89-4860-95CC-0AB92CFD6965}" presName="imgShp" presStyleLbl="fgImgPlace1" presStyleIdx="2" presStyleCnt="3" custLinFactNeighborY="3751"/>
      <dgm:spPr>
        <a:blipFill rotWithShape="0">
          <a:blip xmlns:r="http://schemas.openxmlformats.org/officeDocument/2006/relationships" r:embed="rId2"/>
          <a:stretch>
            <a:fillRect/>
          </a:stretch>
        </a:blipFill>
      </dgm:spPr>
      <dgm:t>
        <a:bodyPr/>
        <a:lstStyle/>
        <a:p>
          <a:endParaRPr lang="en-US"/>
        </a:p>
      </dgm:t>
    </dgm:pt>
    <dgm:pt modelId="{F389EA63-1C89-46C7-A0A6-334A66813668}" type="pres">
      <dgm:prSet presAssocID="{62EFBA4A-3A89-4860-95CC-0AB92CFD6965}" presName="txShp" presStyleLbl="node1" presStyleIdx="2" presStyleCnt="3">
        <dgm:presLayoutVars>
          <dgm:bulletEnabled val="1"/>
        </dgm:presLayoutVars>
      </dgm:prSet>
      <dgm:spPr/>
      <dgm:t>
        <a:bodyPr/>
        <a:lstStyle/>
        <a:p>
          <a:endParaRPr lang="en-US"/>
        </a:p>
      </dgm:t>
    </dgm:pt>
  </dgm:ptLst>
  <dgm:cxnLst>
    <dgm:cxn modelId="{F8B8D3D0-CC50-43F3-8372-89C34AF3E320}" srcId="{62EFBA4A-3A89-4860-95CC-0AB92CFD6965}" destId="{3BB74F44-2C7D-4D4B-B06B-27A4C6E4F607}" srcOrd="0" destOrd="0" parTransId="{11E407C1-44C1-4AF0-BC2D-446B4224BC67}" sibTransId="{BD22DC8C-E6C9-4396-9F81-28A7A49AB606}"/>
    <dgm:cxn modelId="{FCC8F197-586A-4C73-B4B7-FC31DE4D58EC}" type="presOf" srcId="{2543E82B-948B-4BE1-8FF5-D5D3DD6C0C5B}" destId="{1790597A-0F73-4B2B-BD29-B4A56936828E}" srcOrd="0" destOrd="0" presId="urn:microsoft.com/office/officeart/2005/8/layout/vList3#7"/>
    <dgm:cxn modelId="{DA2EDFF9-C072-4207-A268-3A36D4EB3277}" srcId="{0E837213-5562-4E1F-B3E6-6486ABEB8EF9}" destId="{A06F681C-6374-4619-82A7-9AA2FAB0CE82}" srcOrd="1" destOrd="0" parTransId="{AE5E17EC-17DD-46D3-AF5A-72A6AE2FA8DC}" sibTransId="{F5B3AC2C-90F9-42CC-A632-2639E3501AF7}"/>
    <dgm:cxn modelId="{7484A68A-0D47-49E6-AC87-5F69739C388A}" srcId="{2543E82B-948B-4BE1-8FF5-D5D3DD6C0C5B}" destId="{C3CAFE67-13AF-4963-8C43-62B156F1CEB3}" srcOrd="0" destOrd="0" parTransId="{F69C9EE6-3340-4C7D-B27F-AB1074009D47}" sibTransId="{7F04105F-900B-4D0F-9D80-8BD1382ACC13}"/>
    <dgm:cxn modelId="{DE9B7F81-3861-45F2-A78D-A47C2C5121DB}" srcId="{332CB828-AD71-4F88-B086-A666EBFE5F2E}" destId="{62EFBA4A-3A89-4860-95CC-0AB92CFD6965}" srcOrd="2" destOrd="0" parTransId="{2D59493E-CE68-42F1-8ED8-A6244D4D728C}" sibTransId="{4F3F2D03-5D66-444B-993E-54DCE58EB3B1}"/>
    <dgm:cxn modelId="{2024A79D-A09E-4427-BB0C-321EC9CC7B72}" srcId="{0E837213-5562-4E1F-B3E6-6486ABEB8EF9}" destId="{236BDEA6-BC37-4207-94C0-4A5F502CF550}" srcOrd="0" destOrd="0" parTransId="{C69841BB-01AE-4EB9-B273-519A10EDD6DF}" sibTransId="{BA6D5B5A-AFF0-4B38-991C-077ED51F7EDA}"/>
    <dgm:cxn modelId="{F6A7EB16-03EB-4D08-83AD-9BE9BE721142}" type="presOf" srcId="{236BDEA6-BC37-4207-94C0-4A5F502CF550}" destId="{BD3EE444-0E16-4619-B470-508FDE87E744}" srcOrd="0" destOrd="1" presId="urn:microsoft.com/office/officeart/2005/8/layout/vList3#7"/>
    <dgm:cxn modelId="{174E0BAA-5D1F-48B0-868C-FCB3738BE667}" type="presOf" srcId="{0E837213-5562-4E1F-B3E6-6486ABEB8EF9}" destId="{BD3EE444-0E16-4619-B470-508FDE87E744}" srcOrd="0" destOrd="0" presId="urn:microsoft.com/office/officeart/2005/8/layout/vList3#7"/>
    <dgm:cxn modelId="{C141617B-DC01-4AAF-AF09-A8D0FA1DCB3B}" type="presOf" srcId="{C3CAFE67-13AF-4963-8C43-62B156F1CEB3}" destId="{1790597A-0F73-4B2B-BD29-B4A56936828E}" srcOrd="0" destOrd="1" presId="urn:microsoft.com/office/officeart/2005/8/layout/vList3#7"/>
    <dgm:cxn modelId="{03D66F63-AEFF-4D92-BB7E-30EF9A859DBE}" type="presOf" srcId="{3BB74F44-2C7D-4D4B-B06B-27A4C6E4F607}" destId="{F389EA63-1C89-46C7-A0A6-334A66813668}" srcOrd="0" destOrd="1" presId="urn:microsoft.com/office/officeart/2005/8/layout/vList3#7"/>
    <dgm:cxn modelId="{B4B80CC0-22A4-49F6-A243-BF8ABFC478FC}" type="presOf" srcId="{332CB828-AD71-4F88-B086-A666EBFE5F2E}" destId="{8FC0C11B-9B21-40E5-AA21-D8F6978E89EF}" srcOrd="0" destOrd="0" presId="urn:microsoft.com/office/officeart/2005/8/layout/vList3#7"/>
    <dgm:cxn modelId="{23E6B4D9-8CE0-496C-B65A-515ED2B189E1}" type="presOf" srcId="{62EFBA4A-3A89-4860-95CC-0AB92CFD6965}" destId="{F389EA63-1C89-46C7-A0A6-334A66813668}" srcOrd="0" destOrd="0" presId="urn:microsoft.com/office/officeart/2005/8/layout/vList3#7"/>
    <dgm:cxn modelId="{7C530537-BEAD-4630-A35C-D7C2CA91FF66}" srcId="{2543E82B-948B-4BE1-8FF5-D5D3DD6C0C5B}" destId="{D6DFF109-D775-44DE-A2BE-78E55893CAF7}" srcOrd="1" destOrd="0" parTransId="{6225EB5C-6D3A-46A5-9B9D-BEA1953B2A0F}" sibTransId="{568F6BDC-74B9-439D-AB15-3CF4C4046CE0}"/>
    <dgm:cxn modelId="{2C097D2A-E2AB-48B8-B1A9-17DB331C1E4E}" srcId="{332CB828-AD71-4F88-B086-A666EBFE5F2E}" destId="{2543E82B-948B-4BE1-8FF5-D5D3DD6C0C5B}" srcOrd="0" destOrd="0" parTransId="{5D7B59BA-EFC3-49CE-AC5F-BA2F36315F33}" sibTransId="{CC1E12FB-28B5-41BD-8892-907B66B90793}"/>
    <dgm:cxn modelId="{06A04A97-9987-40F8-B8EC-DBB64CDDDB83}" srcId="{332CB828-AD71-4F88-B086-A666EBFE5F2E}" destId="{0E837213-5562-4E1F-B3E6-6486ABEB8EF9}" srcOrd="1" destOrd="0" parTransId="{23C4E11F-7043-431F-9B1F-EB8BC9933211}" sibTransId="{BA6EB907-109B-4928-9EFA-84133B4B3D08}"/>
    <dgm:cxn modelId="{FE4EA949-21A3-46C5-8168-1B17D6F5B064}" type="presOf" srcId="{D6DFF109-D775-44DE-A2BE-78E55893CAF7}" destId="{1790597A-0F73-4B2B-BD29-B4A56936828E}" srcOrd="0" destOrd="2" presId="urn:microsoft.com/office/officeart/2005/8/layout/vList3#7"/>
    <dgm:cxn modelId="{8B5BB74E-1451-4A9F-ABF3-1A29419A45D6}" type="presOf" srcId="{E5278427-7AAF-4898-BFC4-57EE520578FB}" destId="{F389EA63-1C89-46C7-A0A6-334A66813668}" srcOrd="0" destOrd="2" presId="urn:microsoft.com/office/officeart/2005/8/layout/vList3#7"/>
    <dgm:cxn modelId="{61D3EE69-04CC-4313-9ED8-8F477774393A}" srcId="{62EFBA4A-3A89-4860-95CC-0AB92CFD6965}" destId="{E5278427-7AAF-4898-BFC4-57EE520578FB}" srcOrd="1" destOrd="0" parTransId="{C0B61F48-8E8D-4389-9233-B871F6538951}" sibTransId="{724FEF46-7899-4037-9F7F-7902A3F9CE50}"/>
    <dgm:cxn modelId="{8C31AB3C-F787-4F34-9603-F44208548DF1}" type="presOf" srcId="{A06F681C-6374-4619-82A7-9AA2FAB0CE82}" destId="{BD3EE444-0E16-4619-B470-508FDE87E744}" srcOrd="0" destOrd="2" presId="urn:microsoft.com/office/officeart/2005/8/layout/vList3#7"/>
    <dgm:cxn modelId="{90E66E37-C583-4B34-8F25-03B257015660}" type="presParOf" srcId="{8FC0C11B-9B21-40E5-AA21-D8F6978E89EF}" destId="{CE75059A-10F4-454C-96A0-0FF6F5551602}" srcOrd="0" destOrd="0" presId="urn:microsoft.com/office/officeart/2005/8/layout/vList3#7"/>
    <dgm:cxn modelId="{B1466350-08F5-4EBF-988D-A72C5D035501}" type="presParOf" srcId="{CE75059A-10F4-454C-96A0-0FF6F5551602}" destId="{B88DF9F3-6463-4312-8DD9-DB5470443C3D}" srcOrd="0" destOrd="0" presId="urn:microsoft.com/office/officeart/2005/8/layout/vList3#7"/>
    <dgm:cxn modelId="{2CC2466E-5E4F-4B20-987A-4E3497499001}" type="presParOf" srcId="{CE75059A-10F4-454C-96A0-0FF6F5551602}" destId="{1790597A-0F73-4B2B-BD29-B4A56936828E}" srcOrd="1" destOrd="0" presId="urn:microsoft.com/office/officeart/2005/8/layout/vList3#7"/>
    <dgm:cxn modelId="{3204E14E-0670-4477-B0D5-DBC0478BE1C2}" type="presParOf" srcId="{8FC0C11B-9B21-40E5-AA21-D8F6978E89EF}" destId="{889F6E45-F7F6-4D21-9A2B-6719DD90E2F4}" srcOrd="1" destOrd="0" presId="urn:microsoft.com/office/officeart/2005/8/layout/vList3#7"/>
    <dgm:cxn modelId="{0851A7D5-F942-435C-8E83-8E90DCF846C7}" type="presParOf" srcId="{8FC0C11B-9B21-40E5-AA21-D8F6978E89EF}" destId="{C18EC6CE-25C8-444F-804E-69DBC2A50558}" srcOrd="2" destOrd="0" presId="urn:microsoft.com/office/officeart/2005/8/layout/vList3#7"/>
    <dgm:cxn modelId="{D8CDEF51-32A7-404C-A1C4-00CC7D576B08}" type="presParOf" srcId="{C18EC6CE-25C8-444F-804E-69DBC2A50558}" destId="{CD12C449-FCBF-41A4-B0BB-D27B1E5178BE}" srcOrd="0" destOrd="0" presId="urn:microsoft.com/office/officeart/2005/8/layout/vList3#7"/>
    <dgm:cxn modelId="{01E5E1BA-2579-42D2-8233-73B5C596EA8C}" type="presParOf" srcId="{C18EC6CE-25C8-444F-804E-69DBC2A50558}" destId="{BD3EE444-0E16-4619-B470-508FDE87E744}" srcOrd="1" destOrd="0" presId="urn:microsoft.com/office/officeart/2005/8/layout/vList3#7"/>
    <dgm:cxn modelId="{AE088C81-C987-420A-BF37-0612A8E0933A}" type="presParOf" srcId="{8FC0C11B-9B21-40E5-AA21-D8F6978E89EF}" destId="{DC0207A9-BE6E-41A6-B68A-E7DC5353CFDA}" srcOrd="3" destOrd="0" presId="urn:microsoft.com/office/officeart/2005/8/layout/vList3#7"/>
    <dgm:cxn modelId="{15F33C16-80FB-4000-9CFF-044F8887D965}" type="presParOf" srcId="{8FC0C11B-9B21-40E5-AA21-D8F6978E89EF}" destId="{0810CC3E-DD71-41AF-8189-EA4F27FE931E}" srcOrd="4" destOrd="0" presId="urn:microsoft.com/office/officeart/2005/8/layout/vList3#7"/>
    <dgm:cxn modelId="{45925BDE-4500-445D-89F7-4324965A63B3}" type="presParOf" srcId="{0810CC3E-DD71-41AF-8189-EA4F27FE931E}" destId="{22DFB479-6C95-432C-875A-CF9A33FB82B3}" srcOrd="0" destOrd="0" presId="urn:microsoft.com/office/officeart/2005/8/layout/vList3#7"/>
    <dgm:cxn modelId="{681CBE9A-6ED1-4F37-A014-51D2D0C2E5FD}" type="presParOf" srcId="{0810CC3E-DD71-41AF-8189-EA4F27FE931E}" destId="{F389EA63-1C89-46C7-A0A6-334A66813668}" srcOrd="1" destOrd="0" presId="urn:microsoft.com/office/officeart/2005/8/layout/vList3#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7584FF-36B7-4986-B2D1-8425DDE519E7}"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13EE5528-63E1-48F4-B430-DFA4FC26C666}">
      <dgm:prSet phldrT="[Text]" custT="1"/>
      <dgm:spPr/>
      <dgm:t>
        <a:bodyPr/>
        <a:lstStyle/>
        <a:p>
          <a:r>
            <a:rPr lang="en-US" sz="2400" b="1" dirty="0" smtClean="0"/>
            <a:t>Fund manager creates a portfolio according to investment objective of the scheme. </a:t>
          </a:r>
          <a:endParaRPr lang="en-US" sz="2400" b="1" dirty="0"/>
        </a:p>
      </dgm:t>
    </dgm:pt>
    <dgm:pt modelId="{F41B31F2-A8C8-4351-BAC2-1B7A752C8F05}" type="parTrans" cxnId="{0F031BD5-848B-4A59-A6C0-BC822B1D480C}">
      <dgm:prSet/>
      <dgm:spPr/>
      <dgm:t>
        <a:bodyPr/>
        <a:lstStyle/>
        <a:p>
          <a:endParaRPr lang="en-US"/>
        </a:p>
      </dgm:t>
    </dgm:pt>
    <dgm:pt modelId="{8E068CDF-84A6-4AB3-B4C4-B76BDC2D7D34}" type="sibTrans" cxnId="{0F031BD5-848B-4A59-A6C0-BC822B1D480C}">
      <dgm:prSet/>
      <dgm:spPr/>
      <dgm:t>
        <a:bodyPr/>
        <a:lstStyle/>
        <a:p>
          <a:endParaRPr lang="en-US"/>
        </a:p>
      </dgm:t>
    </dgm:pt>
    <dgm:pt modelId="{A8D24451-C038-4BFA-97FF-23A40C9FC191}">
      <dgm:prSet phldrT="[Text]" custT="1"/>
      <dgm:spPr/>
      <dgm:t>
        <a:bodyPr/>
        <a:lstStyle/>
        <a:p>
          <a:r>
            <a:rPr lang="en-US" sz="2400" b="1" dirty="0" smtClean="0"/>
            <a:t>Allocates the funds in Equity &amp; Debt instruments in varying proportions.</a:t>
          </a:r>
          <a:endParaRPr lang="en-US" sz="2400" b="1" dirty="0"/>
        </a:p>
      </dgm:t>
    </dgm:pt>
    <dgm:pt modelId="{D8F94EE5-9B26-45E5-9E83-F1956402F49B}" type="parTrans" cxnId="{0FC7C427-64D1-4FBF-AA8F-A8027DA003C6}">
      <dgm:prSet/>
      <dgm:spPr/>
      <dgm:t>
        <a:bodyPr/>
        <a:lstStyle/>
        <a:p>
          <a:endParaRPr lang="en-US"/>
        </a:p>
      </dgm:t>
    </dgm:pt>
    <dgm:pt modelId="{DCEC2CE3-8280-4E5D-8B6C-8BA947EF0A9D}" type="sibTrans" cxnId="{0FC7C427-64D1-4FBF-AA8F-A8027DA003C6}">
      <dgm:prSet/>
      <dgm:spPr/>
      <dgm:t>
        <a:bodyPr/>
        <a:lstStyle/>
        <a:p>
          <a:endParaRPr lang="en-US"/>
        </a:p>
      </dgm:t>
    </dgm:pt>
    <dgm:pt modelId="{597B25A3-D834-4E2C-A353-5B577BEEF787}">
      <dgm:prSet phldrT="[Text]" custT="1"/>
      <dgm:spPr/>
      <dgm:t>
        <a:bodyPr/>
        <a:lstStyle/>
        <a:p>
          <a:r>
            <a:rPr lang="en-IN" sz="2400" b="1" dirty="0" smtClean="0"/>
            <a:t>The fund manager also buys or sells assets if the market movements are </a:t>
          </a:r>
          <a:r>
            <a:rPr lang="en-IN" sz="2400" b="1" dirty="0" err="1" smtClean="0"/>
            <a:t>favorable</a:t>
          </a:r>
          <a:r>
            <a:rPr lang="en-IN" sz="2400" b="1" dirty="0" smtClean="0"/>
            <a:t>.</a:t>
          </a:r>
          <a:endParaRPr lang="en-US" sz="2400" b="1" dirty="0"/>
        </a:p>
      </dgm:t>
    </dgm:pt>
    <dgm:pt modelId="{BD5102D3-2BE3-4234-8D1F-4669109D58C1}" type="parTrans" cxnId="{CF287B4D-686A-42DA-AD5A-FF34562A74F7}">
      <dgm:prSet/>
      <dgm:spPr/>
      <dgm:t>
        <a:bodyPr/>
        <a:lstStyle/>
        <a:p>
          <a:endParaRPr lang="en-US"/>
        </a:p>
      </dgm:t>
    </dgm:pt>
    <dgm:pt modelId="{1E277625-36AF-4CEB-B589-E90750E5516E}" type="sibTrans" cxnId="{CF287B4D-686A-42DA-AD5A-FF34562A74F7}">
      <dgm:prSet/>
      <dgm:spPr/>
      <dgm:t>
        <a:bodyPr/>
        <a:lstStyle/>
        <a:p>
          <a:endParaRPr lang="en-US"/>
        </a:p>
      </dgm:t>
    </dgm:pt>
    <dgm:pt modelId="{790952DF-33BE-420F-A1AD-C4F3D50A4F9D}" type="pres">
      <dgm:prSet presAssocID="{077584FF-36B7-4986-B2D1-8425DDE519E7}" presName="Name0" presStyleCnt="0">
        <dgm:presLayoutVars>
          <dgm:chMax val="7"/>
          <dgm:chPref val="7"/>
          <dgm:dir/>
        </dgm:presLayoutVars>
      </dgm:prSet>
      <dgm:spPr/>
    </dgm:pt>
    <dgm:pt modelId="{65D4CE2C-C222-4D19-A2A1-9BE273522CC7}" type="pres">
      <dgm:prSet presAssocID="{077584FF-36B7-4986-B2D1-8425DDE519E7}" presName="Name1" presStyleCnt="0"/>
      <dgm:spPr/>
    </dgm:pt>
    <dgm:pt modelId="{E40FE15D-38F6-4229-BFFB-1E7FB0C5BA42}" type="pres">
      <dgm:prSet presAssocID="{077584FF-36B7-4986-B2D1-8425DDE519E7}" presName="cycle" presStyleCnt="0"/>
      <dgm:spPr/>
    </dgm:pt>
    <dgm:pt modelId="{EAACDBDC-7A0B-4137-9A3A-66EC186A51B8}" type="pres">
      <dgm:prSet presAssocID="{077584FF-36B7-4986-B2D1-8425DDE519E7}" presName="srcNode" presStyleLbl="node1" presStyleIdx="0" presStyleCnt="3"/>
      <dgm:spPr/>
    </dgm:pt>
    <dgm:pt modelId="{027C7745-182C-4F6B-8F8D-BC21099609AC}" type="pres">
      <dgm:prSet presAssocID="{077584FF-36B7-4986-B2D1-8425DDE519E7}" presName="conn" presStyleLbl="parChTrans1D2" presStyleIdx="0" presStyleCnt="1"/>
      <dgm:spPr/>
    </dgm:pt>
    <dgm:pt modelId="{B7834AFD-5376-4FA6-B98D-94EB82E31061}" type="pres">
      <dgm:prSet presAssocID="{077584FF-36B7-4986-B2D1-8425DDE519E7}" presName="extraNode" presStyleLbl="node1" presStyleIdx="0" presStyleCnt="3"/>
      <dgm:spPr/>
    </dgm:pt>
    <dgm:pt modelId="{7CA8C678-F4CD-4D87-AB57-EA2DF825A9F1}" type="pres">
      <dgm:prSet presAssocID="{077584FF-36B7-4986-B2D1-8425DDE519E7}" presName="dstNode" presStyleLbl="node1" presStyleIdx="0" presStyleCnt="3"/>
      <dgm:spPr/>
    </dgm:pt>
    <dgm:pt modelId="{BBD26956-9D55-4D61-A107-42712549DC9C}" type="pres">
      <dgm:prSet presAssocID="{13EE5528-63E1-48F4-B430-DFA4FC26C666}" presName="text_1" presStyleLbl="node1" presStyleIdx="0" presStyleCnt="3">
        <dgm:presLayoutVars>
          <dgm:bulletEnabled val="1"/>
        </dgm:presLayoutVars>
      </dgm:prSet>
      <dgm:spPr/>
      <dgm:t>
        <a:bodyPr/>
        <a:lstStyle/>
        <a:p>
          <a:endParaRPr lang="en-US"/>
        </a:p>
      </dgm:t>
    </dgm:pt>
    <dgm:pt modelId="{AE16CBF6-76A8-4AC3-99A9-CA25284CDFF1}" type="pres">
      <dgm:prSet presAssocID="{13EE5528-63E1-48F4-B430-DFA4FC26C666}" presName="accent_1" presStyleCnt="0"/>
      <dgm:spPr/>
    </dgm:pt>
    <dgm:pt modelId="{AD0E4FA1-9EA4-40D2-81B8-32F167F24182}" type="pres">
      <dgm:prSet presAssocID="{13EE5528-63E1-48F4-B430-DFA4FC26C666}" presName="accentRepeatNode" presStyleLbl="solidFgAcc1" presStyleIdx="0" presStyleCnt="3"/>
      <dgm:spPr/>
    </dgm:pt>
    <dgm:pt modelId="{843AE358-0CF8-4657-A663-CFEED9EA57B8}" type="pres">
      <dgm:prSet presAssocID="{A8D24451-C038-4BFA-97FF-23A40C9FC191}" presName="text_2" presStyleLbl="node1" presStyleIdx="1" presStyleCnt="3">
        <dgm:presLayoutVars>
          <dgm:bulletEnabled val="1"/>
        </dgm:presLayoutVars>
      </dgm:prSet>
      <dgm:spPr/>
    </dgm:pt>
    <dgm:pt modelId="{CFB51B67-7F76-4F5A-AAC9-8C852BC57751}" type="pres">
      <dgm:prSet presAssocID="{A8D24451-C038-4BFA-97FF-23A40C9FC191}" presName="accent_2" presStyleCnt="0"/>
      <dgm:spPr/>
    </dgm:pt>
    <dgm:pt modelId="{546D1060-F155-49D1-A46A-75E4A2E65A67}" type="pres">
      <dgm:prSet presAssocID="{A8D24451-C038-4BFA-97FF-23A40C9FC191}" presName="accentRepeatNode" presStyleLbl="solidFgAcc1" presStyleIdx="1" presStyleCnt="3"/>
      <dgm:spPr/>
    </dgm:pt>
    <dgm:pt modelId="{B59595CA-4D47-4812-9716-42F0B4338B09}" type="pres">
      <dgm:prSet presAssocID="{597B25A3-D834-4E2C-A353-5B577BEEF787}" presName="text_3" presStyleLbl="node1" presStyleIdx="2" presStyleCnt="3">
        <dgm:presLayoutVars>
          <dgm:bulletEnabled val="1"/>
        </dgm:presLayoutVars>
      </dgm:prSet>
      <dgm:spPr/>
      <dgm:t>
        <a:bodyPr/>
        <a:lstStyle/>
        <a:p>
          <a:endParaRPr lang="en-US"/>
        </a:p>
      </dgm:t>
    </dgm:pt>
    <dgm:pt modelId="{DC6FDC0F-5AA2-4E63-8906-A43C78602395}" type="pres">
      <dgm:prSet presAssocID="{597B25A3-D834-4E2C-A353-5B577BEEF787}" presName="accent_3" presStyleCnt="0"/>
      <dgm:spPr/>
    </dgm:pt>
    <dgm:pt modelId="{F30C716D-A816-40DF-BB66-D6C4B1017BF2}" type="pres">
      <dgm:prSet presAssocID="{597B25A3-D834-4E2C-A353-5B577BEEF787}" presName="accentRepeatNode" presStyleLbl="solidFgAcc1" presStyleIdx="2" presStyleCnt="3"/>
      <dgm:spPr/>
    </dgm:pt>
  </dgm:ptLst>
  <dgm:cxnLst>
    <dgm:cxn modelId="{10F17E16-313E-4478-A816-67D47459C5AC}" type="presOf" srcId="{077584FF-36B7-4986-B2D1-8425DDE519E7}" destId="{790952DF-33BE-420F-A1AD-C4F3D50A4F9D}" srcOrd="0" destOrd="0" presId="urn:microsoft.com/office/officeart/2008/layout/VerticalCurvedList"/>
    <dgm:cxn modelId="{0F031BD5-848B-4A59-A6C0-BC822B1D480C}" srcId="{077584FF-36B7-4986-B2D1-8425DDE519E7}" destId="{13EE5528-63E1-48F4-B430-DFA4FC26C666}" srcOrd="0" destOrd="0" parTransId="{F41B31F2-A8C8-4351-BAC2-1B7A752C8F05}" sibTransId="{8E068CDF-84A6-4AB3-B4C4-B76BDC2D7D34}"/>
    <dgm:cxn modelId="{CF287B4D-686A-42DA-AD5A-FF34562A74F7}" srcId="{077584FF-36B7-4986-B2D1-8425DDE519E7}" destId="{597B25A3-D834-4E2C-A353-5B577BEEF787}" srcOrd="2" destOrd="0" parTransId="{BD5102D3-2BE3-4234-8D1F-4669109D58C1}" sibTransId="{1E277625-36AF-4CEB-B589-E90750E5516E}"/>
    <dgm:cxn modelId="{2F3DF3D0-1186-4798-8F87-65C1E2E83B2B}" type="presOf" srcId="{13EE5528-63E1-48F4-B430-DFA4FC26C666}" destId="{BBD26956-9D55-4D61-A107-42712549DC9C}" srcOrd="0" destOrd="0" presId="urn:microsoft.com/office/officeart/2008/layout/VerticalCurvedList"/>
    <dgm:cxn modelId="{0FC7C427-64D1-4FBF-AA8F-A8027DA003C6}" srcId="{077584FF-36B7-4986-B2D1-8425DDE519E7}" destId="{A8D24451-C038-4BFA-97FF-23A40C9FC191}" srcOrd="1" destOrd="0" parTransId="{D8F94EE5-9B26-45E5-9E83-F1956402F49B}" sibTransId="{DCEC2CE3-8280-4E5D-8B6C-8BA947EF0A9D}"/>
    <dgm:cxn modelId="{41D01395-A87E-4224-B586-C145F62FA3EE}" type="presOf" srcId="{597B25A3-D834-4E2C-A353-5B577BEEF787}" destId="{B59595CA-4D47-4812-9716-42F0B4338B09}" srcOrd="0" destOrd="0" presId="urn:microsoft.com/office/officeart/2008/layout/VerticalCurvedList"/>
    <dgm:cxn modelId="{FE20B79D-10B2-4A98-B9E6-3B2A112E47A2}" type="presOf" srcId="{A8D24451-C038-4BFA-97FF-23A40C9FC191}" destId="{843AE358-0CF8-4657-A663-CFEED9EA57B8}" srcOrd="0" destOrd="0" presId="urn:microsoft.com/office/officeart/2008/layout/VerticalCurvedList"/>
    <dgm:cxn modelId="{1C1DE45A-E0B4-4C05-A287-E1EE0AD784B8}" type="presOf" srcId="{8E068CDF-84A6-4AB3-B4C4-B76BDC2D7D34}" destId="{027C7745-182C-4F6B-8F8D-BC21099609AC}" srcOrd="0" destOrd="0" presId="urn:microsoft.com/office/officeart/2008/layout/VerticalCurvedList"/>
    <dgm:cxn modelId="{308728FD-8D58-4C0A-90F5-8697C5A2B681}" type="presParOf" srcId="{790952DF-33BE-420F-A1AD-C4F3D50A4F9D}" destId="{65D4CE2C-C222-4D19-A2A1-9BE273522CC7}" srcOrd="0" destOrd="0" presId="urn:microsoft.com/office/officeart/2008/layout/VerticalCurvedList"/>
    <dgm:cxn modelId="{90EFFB81-713B-4E41-85B5-DDBFDF3DAB68}" type="presParOf" srcId="{65D4CE2C-C222-4D19-A2A1-9BE273522CC7}" destId="{E40FE15D-38F6-4229-BFFB-1E7FB0C5BA42}" srcOrd="0" destOrd="0" presId="urn:microsoft.com/office/officeart/2008/layout/VerticalCurvedList"/>
    <dgm:cxn modelId="{982075CF-2EE7-4258-80CE-8DFD1E7CF512}" type="presParOf" srcId="{E40FE15D-38F6-4229-BFFB-1E7FB0C5BA42}" destId="{EAACDBDC-7A0B-4137-9A3A-66EC186A51B8}" srcOrd="0" destOrd="0" presId="urn:microsoft.com/office/officeart/2008/layout/VerticalCurvedList"/>
    <dgm:cxn modelId="{544EDB8E-E8FC-43A2-BB38-639B58AE275F}" type="presParOf" srcId="{E40FE15D-38F6-4229-BFFB-1E7FB0C5BA42}" destId="{027C7745-182C-4F6B-8F8D-BC21099609AC}" srcOrd="1" destOrd="0" presId="urn:microsoft.com/office/officeart/2008/layout/VerticalCurvedList"/>
    <dgm:cxn modelId="{F2503D1D-6CB6-474D-B259-A7F34552401F}" type="presParOf" srcId="{E40FE15D-38F6-4229-BFFB-1E7FB0C5BA42}" destId="{B7834AFD-5376-4FA6-B98D-94EB82E31061}" srcOrd="2" destOrd="0" presId="urn:microsoft.com/office/officeart/2008/layout/VerticalCurvedList"/>
    <dgm:cxn modelId="{455C17D7-AAD9-40E7-A5DD-215A490ED0EB}" type="presParOf" srcId="{E40FE15D-38F6-4229-BFFB-1E7FB0C5BA42}" destId="{7CA8C678-F4CD-4D87-AB57-EA2DF825A9F1}" srcOrd="3" destOrd="0" presId="urn:microsoft.com/office/officeart/2008/layout/VerticalCurvedList"/>
    <dgm:cxn modelId="{C942452A-42D5-4AC3-B0DA-6BCC6836F7D5}" type="presParOf" srcId="{65D4CE2C-C222-4D19-A2A1-9BE273522CC7}" destId="{BBD26956-9D55-4D61-A107-42712549DC9C}" srcOrd="1" destOrd="0" presId="urn:microsoft.com/office/officeart/2008/layout/VerticalCurvedList"/>
    <dgm:cxn modelId="{7DF1BECD-E6B0-4219-AE23-2ECB8D2B1737}" type="presParOf" srcId="{65D4CE2C-C222-4D19-A2A1-9BE273522CC7}" destId="{AE16CBF6-76A8-4AC3-99A9-CA25284CDFF1}" srcOrd="2" destOrd="0" presId="urn:microsoft.com/office/officeart/2008/layout/VerticalCurvedList"/>
    <dgm:cxn modelId="{09A25CF2-F642-452E-9E12-E6418114504A}" type="presParOf" srcId="{AE16CBF6-76A8-4AC3-99A9-CA25284CDFF1}" destId="{AD0E4FA1-9EA4-40D2-81B8-32F167F24182}" srcOrd="0" destOrd="0" presId="urn:microsoft.com/office/officeart/2008/layout/VerticalCurvedList"/>
    <dgm:cxn modelId="{5CFC685C-CF95-4B96-A704-8065F9AE5D1A}" type="presParOf" srcId="{65D4CE2C-C222-4D19-A2A1-9BE273522CC7}" destId="{843AE358-0CF8-4657-A663-CFEED9EA57B8}" srcOrd="3" destOrd="0" presId="urn:microsoft.com/office/officeart/2008/layout/VerticalCurvedList"/>
    <dgm:cxn modelId="{F2C1A3DC-35CC-4629-830C-9F22292588BB}" type="presParOf" srcId="{65D4CE2C-C222-4D19-A2A1-9BE273522CC7}" destId="{CFB51B67-7F76-4F5A-AAC9-8C852BC57751}" srcOrd="4" destOrd="0" presId="urn:microsoft.com/office/officeart/2008/layout/VerticalCurvedList"/>
    <dgm:cxn modelId="{8518BC71-EFB7-415D-8931-EDFC6ADF729C}" type="presParOf" srcId="{CFB51B67-7F76-4F5A-AAC9-8C852BC57751}" destId="{546D1060-F155-49D1-A46A-75E4A2E65A67}" srcOrd="0" destOrd="0" presId="urn:microsoft.com/office/officeart/2008/layout/VerticalCurvedList"/>
    <dgm:cxn modelId="{A5CE0D56-2EB9-42AD-BADC-4900E555FFE5}" type="presParOf" srcId="{65D4CE2C-C222-4D19-A2A1-9BE273522CC7}" destId="{B59595CA-4D47-4812-9716-42F0B4338B09}" srcOrd="5" destOrd="0" presId="urn:microsoft.com/office/officeart/2008/layout/VerticalCurvedList"/>
    <dgm:cxn modelId="{6385AE7A-3729-4127-A10F-54A08A9C4D53}" type="presParOf" srcId="{65D4CE2C-C222-4D19-A2A1-9BE273522CC7}" destId="{DC6FDC0F-5AA2-4E63-8906-A43C78602395}" srcOrd="6" destOrd="0" presId="urn:microsoft.com/office/officeart/2008/layout/VerticalCurvedList"/>
    <dgm:cxn modelId="{3043FF3A-7F51-45C9-A5D3-493683B4B6F6}" type="presParOf" srcId="{DC6FDC0F-5AA2-4E63-8906-A43C78602395}" destId="{F30C716D-A816-40DF-BB66-D6C4B1017BF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A7D592-29FC-4BD9-A643-BDF7746BD8BE}" type="doc">
      <dgm:prSet loTypeId="urn:microsoft.com/office/officeart/2005/8/layout/default#1" loCatId="list" qsTypeId="urn:microsoft.com/office/officeart/2005/8/quickstyle/simple5" qsCatId="simple" csTypeId="urn:microsoft.com/office/officeart/2005/8/colors/accent1_2" csCatId="accent1" phldr="1"/>
      <dgm:spPr/>
      <dgm:t>
        <a:bodyPr/>
        <a:lstStyle/>
        <a:p>
          <a:endParaRPr lang="en-US"/>
        </a:p>
      </dgm:t>
    </dgm:pt>
    <dgm:pt modelId="{CFA4BE8A-29D4-4763-A682-3A9A0F16D3B1}">
      <dgm:prSet custT="1"/>
      <dgm:spPr>
        <a:solidFill>
          <a:srgbClr val="764885"/>
        </a:solidFill>
        <a:ln>
          <a:solidFill>
            <a:srgbClr val="764986"/>
          </a:solidFill>
        </a:ln>
      </dgm:spPr>
      <dgm:t>
        <a:bodyPr/>
        <a:lstStyle/>
        <a:p>
          <a:pPr algn="ctr" rtl="0"/>
          <a:r>
            <a:rPr lang="en-IN" sz="2000" dirty="0" smtClean="0"/>
            <a:t>HELP IN ACCESSING MULTIPLE ASSET CATEGORIES VIA A SINGLE FUND</a:t>
          </a:r>
          <a:endParaRPr lang="en-US" sz="2000" b="0" cap="none" spc="0" dirty="0">
            <a:ln w="18415" cmpd="sng">
              <a:prstDash val="solid"/>
            </a:ln>
            <a:effectLst>
              <a:outerShdw blurRad="63500" dir="3600000" algn="tl" rotWithShape="0">
                <a:srgbClr val="000000">
                  <a:alpha val="70000"/>
                </a:srgbClr>
              </a:outerShdw>
            </a:effectLst>
            <a:latin typeface="Calibri" panose="020F0502020204030204" pitchFamily="34" charset="0"/>
            <a:cs typeface="Calibri" panose="020F0502020204030204" pitchFamily="34" charset="0"/>
          </a:endParaRPr>
        </a:p>
      </dgm:t>
    </dgm:pt>
    <dgm:pt modelId="{CDFE921A-6B0A-449F-9358-C2F1F7B47402}" type="parTrans" cxnId="{E9E5C2EF-4339-4171-886A-8F1DCF03D534}">
      <dgm:prSet/>
      <dgm:spPr/>
      <dgm:t>
        <a:bodyPr/>
        <a:lstStyle/>
        <a:p>
          <a:endParaRPr lang="en-US">
            <a:latin typeface="Calibri" panose="020F0502020204030204" pitchFamily="34" charset="0"/>
            <a:cs typeface="Calibri" panose="020F0502020204030204" pitchFamily="34" charset="0"/>
          </a:endParaRPr>
        </a:p>
      </dgm:t>
    </dgm:pt>
    <dgm:pt modelId="{9E989BC8-B3D9-4051-97CE-F15A5261231F}" type="sibTrans" cxnId="{E9E5C2EF-4339-4171-886A-8F1DCF03D534}">
      <dgm:prSet/>
      <dgm:spPr/>
      <dgm:t>
        <a:bodyPr/>
        <a:lstStyle/>
        <a:p>
          <a:endParaRPr lang="en-US">
            <a:latin typeface="Calibri" panose="020F0502020204030204" pitchFamily="34" charset="0"/>
            <a:cs typeface="Calibri" panose="020F0502020204030204" pitchFamily="34" charset="0"/>
          </a:endParaRPr>
        </a:p>
      </dgm:t>
    </dgm:pt>
    <dgm:pt modelId="{C311FD7D-1232-48FD-A32A-4A1D40B810A6}">
      <dgm:prSet custT="1"/>
      <dgm:spPr>
        <a:solidFill>
          <a:srgbClr val="764885"/>
        </a:solidFill>
        <a:ln>
          <a:solidFill>
            <a:srgbClr val="764986"/>
          </a:solidFill>
        </a:ln>
      </dgm:spPr>
      <dgm:t>
        <a:bodyPr/>
        <a:lstStyle/>
        <a:p>
          <a:pPr rtl="0"/>
          <a:r>
            <a:rPr lang="en-IN" sz="2000" dirty="0" smtClean="0"/>
            <a:t>THEY USE PORTFOLIO DIVERSIFICATION AND ASSET ALLO</a:t>
          </a:r>
          <a:r>
            <a:rPr lang="en-IN" sz="1800" dirty="0" smtClean="0"/>
            <a:t>CA</a:t>
          </a:r>
          <a:r>
            <a:rPr lang="en-IN" sz="2000" dirty="0" smtClean="0"/>
            <a:t>TION </a:t>
          </a:r>
          <a:endParaRPr lang="en-US" sz="2000" b="0" cap="none" spc="0" dirty="0">
            <a:ln w="18415" cmpd="sng">
              <a:prstDash val="solid"/>
            </a:ln>
            <a:effectLst>
              <a:outerShdw blurRad="63500" dir="3600000" algn="tl" rotWithShape="0">
                <a:srgbClr val="000000">
                  <a:alpha val="70000"/>
                </a:srgbClr>
              </a:outerShdw>
            </a:effectLst>
            <a:latin typeface="Calibri" panose="020F0502020204030204" pitchFamily="34" charset="0"/>
            <a:cs typeface="Calibri" panose="020F0502020204030204" pitchFamily="34" charset="0"/>
          </a:endParaRPr>
        </a:p>
      </dgm:t>
    </dgm:pt>
    <dgm:pt modelId="{2D431AB2-7C0C-46F8-8438-7F0F42B5D61D}" type="parTrans" cxnId="{214B3DF8-7DC8-414B-A68B-5654D09A0CCC}">
      <dgm:prSet/>
      <dgm:spPr/>
      <dgm:t>
        <a:bodyPr/>
        <a:lstStyle/>
        <a:p>
          <a:endParaRPr lang="en-US">
            <a:latin typeface="Calibri" panose="020F0502020204030204" pitchFamily="34" charset="0"/>
            <a:cs typeface="Calibri" panose="020F0502020204030204" pitchFamily="34" charset="0"/>
          </a:endParaRPr>
        </a:p>
      </dgm:t>
    </dgm:pt>
    <dgm:pt modelId="{F6676534-F7F8-4A19-A799-9D23D2DC5256}" type="sibTrans" cxnId="{214B3DF8-7DC8-414B-A68B-5654D09A0CCC}">
      <dgm:prSet/>
      <dgm:spPr/>
      <dgm:t>
        <a:bodyPr/>
        <a:lstStyle/>
        <a:p>
          <a:endParaRPr lang="en-US">
            <a:latin typeface="Calibri" panose="020F0502020204030204" pitchFamily="34" charset="0"/>
            <a:cs typeface="Calibri" panose="020F0502020204030204" pitchFamily="34" charset="0"/>
          </a:endParaRPr>
        </a:p>
      </dgm:t>
    </dgm:pt>
    <dgm:pt modelId="{B33E6255-7E88-41E3-B58C-A16186DC6846}">
      <dgm:prSet custT="1"/>
      <dgm:spPr>
        <a:solidFill>
          <a:srgbClr val="764885"/>
        </a:solidFill>
        <a:ln>
          <a:solidFill>
            <a:srgbClr val="764986"/>
          </a:solidFill>
        </a:ln>
      </dgm:spPr>
      <dgm:t>
        <a:bodyPr/>
        <a:lstStyle/>
        <a:p>
          <a:pPr rtl="0"/>
          <a:r>
            <a:rPr lang="en-IN" sz="2000" dirty="0" smtClean="0"/>
            <a:t>CATER RISK WITH OPTIONS FOR CONSERVATIVE, MODERATE, AND AGGRESSIVE INVESTORS.</a:t>
          </a:r>
          <a:endParaRPr lang="en-US" sz="2000" b="0" cap="none" spc="0" dirty="0">
            <a:ln w="18415" cmpd="sng">
              <a:prstDash val="solid"/>
            </a:ln>
            <a:effectLst>
              <a:outerShdw blurRad="63500" dir="3600000" algn="tl" rotWithShape="0">
                <a:srgbClr val="000000">
                  <a:alpha val="70000"/>
                </a:srgbClr>
              </a:outerShdw>
            </a:effectLst>
            <a:latin typeface="Calibri" panose="020F0502020204030204" pitchFamily="34" charset="0"/>
            <a:cs typeface="Calibri" panose="020F0502020204030204" pitchFamily="34" charset="0"/>
          </a:endParaRPr>
        </a:p>
      </dgm:t>
    </dgm:pt>
    <dgm:pt modelId="{3C3B26DA-CE11-47B0-ABF6-5B60028FAA3F}" type="parTrans" cxnId="{7AEF266F-AB41-4026-8E44-155A2FB0B63D}">
      <dgm:prSet/>
      <dgm:spPr/>
      <dgm:t>
        <a:bodyPr/>
        <a:lstStyle/>
        <a:p>
          <a:endParaRPr lang="en-US">
            <a:latin typeface="Calibri" panose="020F0502020204030204" pitchFamily="34" charset="0"/>
            <a:cs typeface="Calibri" panose="020F0502020204030204" pitchFamily="34" charset="0"/>
          </a:endParaRPr>
        </a:p>
      </dgm:t>
    </dgm:pt>
    <dgm:pt modelId="{AB944B14-0E35-4B10-9DA1-20B0BC1E1DA9}" type="sibTrans" cxnId="{7AEF266F-AB41-4026-8E44-155A2FB0B63D}">
      <dgm:prSet/>
      <dgm:spPr/>
      <dgm:t>
        <a:bodyPr/>
        <a:lstStyle/>
        <a:p>
          <a:endParaRPr lang="en-US">
            <a:latin typeface="Calibri" panose="020F0502020204030204" pitchFamily="34" charset="0"/>
            <a:cs typeface="Calibri" panose="020F0502020204030204" pitchFamily="34" charset="0"/>
          </a:endParaRPr>
        </a:p>
      </dgm:t>
    </dgm:pt>
    <dgm:pt modelId="{067D11BE-9219-4BFF-8774-D498124E5367}">
      <dgm:prSet custT="1"/>
      <dgm:spPr>
        <a:solidFill>
          <a:srgbClr val="764885"/>
        </a:solidFill>
        <a:ln>
          <a:solidFill>
            <a:srgbClr val="764986"/>
          </a:solidFill>
        </a:ln>
      </dgm:spPr>
      <dgm:t>
        <a:bodyPr/>
        <a:lstStyle/>
        <a:p>
          <a:pPr rtl="0"/>
          <a:r>
            <a:rPr lang="en-US" sz="2000" b="0" cap="none" spc="0" dirty="0" smtClean="0">
              <a:ln w="18415" cmpd="sng">
                <a:prstDash val="solid"/>
              </a:ln>
              <a:effectLst>
                <a:outerShdw blurRad="63500" dir="3600000" algn="tl" rotWithShape="0">
                  <a:srgbClr val="000000">
                    <a:alpha val="70000"/>
                  </a:srgbClr>
                </a:outerShdw>
              </a:effectLst>
              <a:latin typeface="Calibri" panose="020F0502020204030204" pitchFamily="34" charset="0"/>
              <a:cs typeface="Calibri" panose="020F0502020204030204" pitchFamily="34" charset="0"/>
            </a:rPr>
            <a:t>PREFERRED FOR FIRST TIME INVESTORS &amp; RETIREES</a:t>
          </a:r>
          <a:endParaRPr lang="en-US" sz="2000" b="0" cap="none" spc="0" dirty="0">
            <a:ln w="18415" cmpd="sng">
              <a:prstDash val="solid"/>
            </a:ln>
            <a:effectLst>
              <a:outerShdw blurRad="63500" dir="3600000" algn="tl" rotWithShape="0">
                <a:srgbClr val="000000">
                  <a:alpha val="70000"/>
                </a:srgbClr>
              </a:outerShdw>
            </a:effectLst>
            <a:latin typeface="Calibri" panose="020F0502020204030204" pitchFamily="34" charset="0"/>
            <a:cs typeface="Calibri" panose="020F0502020204030204" pitchFamily="34" charset="0"/>
          </a:endParaRPr>
        </a:p>
      </dgm:t>
    </dgm:pt>
    <dgm:pt modelId="{BD2F38F4-619A-41CB-9A19-3980A1FCCE99}" type="parTrans" cxnId="{47382421-77AF-4ED4-BFCB-C760AAFBADE9}">
      <dgm:prSet/>
      <dgm:spPr/>
      <dgm:t>
        <a:bodyPr/>
        <a:lstStyle/>
        <a:p>
          <a:endParaRPr lang="en-US">
            <a:latin typeface="Calibri" panose="020F0502020204030204" pitchFamily="34" charset="0"/>
            <a:cs typeface="Calibri" panose="020F0502020204030204" pitchFamily="34" charset="0"/>
          </a:endParaRPr>
        </a:p>
      </dgm:t>
    </dgm:pt>
    <dgm:pt modelId="{7C16710B-0EE6-480D-94C0-2D7A8E961552}" type="sibTrans" cxnId="{47382421-77AF-4ED4-BFCB-C760AAFBADE9}">
      <dgm:prSet/>
      <dgm:spPr/>
      <dgm:t>
        <a:bodyPr/>
        <a:lstStyle/>
        <a:p>
          <a:endParaRPr lang="en-US">
            <a:latin typeface="Calibri" panose="020F0502020204030204" pitchFamily="34" charset="0"/>
            <a:cs typeface="Calibri" panose="020F0502020204030204" pitchFamily="34" charset="0"/>
          </a:endParaRPr>
        </a:p>
      </dgm:t>
    </dgm:pt>
    <dgm:pt modelId="{FE214602-65B7-485C-9061-5D1FFB5FA71F}">
      <dgm:prSet custT="1"/>
      <dgm:spPr>
        <a:solidFill>
          <a:srgbClr val="764885"/>
        </a:solidFill>
        <a:ln>
          <a:solidFill>
            <a:srgbClr val="764986"/>
          </a:solidFill>
        </a:ln>
      </dgm:spPr>
      <dgm:t>
        <a:bodyPr/>
        <a:lstStyle/>
        <a:p>
          <a:pPr rtl="0"/>
          <a:r>
            <a:rPr lang="en-US" sz="2000" b="0" cap="none" spc="0" dirty="0" smtClean="0">
              <a:ln w="18415" cmpd="sng">
                <a:prstDash val="solid"/>
              </a:ln>
              <a:effectLst>
                <a:outerShdw blurRad="63500" dir="3600000" algn="tl" rotWithShape="0">
                  <a:srgbClr val="000000">
                    <a:alpha val="70000"/>
                  </a:srgbClr>
                </a:outerShdw>
              </a:effectLst>
              <a:latin typeface="Calibri" panose="020F0502020204030204" pitchFamily="34" charset="0"/>
              <a:cs typeface="Calibri" panose="020F0502020204030204" pitchFamily="34" charset="0"/>
            </a:rPr>
            <a:t>LTCG IS TAXED @10% OVER RS.1 LAKH &amp; STCG IS TAXED @ 20%</a:t>
          </a:r>
          <a:endParaRPr lang="en-US" sz="2000" dirty="0">
            <a:latin typeface="Calibri" panose="020F0502020204030204" pitchFamily="34" charset="0"/>
            <a:cs typeface="Calibri" panose="020F0502020204030204" pitchFamily="34" charset="0"/>
          </a:endParaRPr>
        </a:p>
      </dgm:t>
    </dgm:pt>
    <dgm:pt modelId="{7A4CA5CB-DE0B-4BEC-8848-D0F3D4E6B753}" type="parTrans" cxnId="{39FCFD1B-36DE-49D5-872E-4D1CECF45AEF}">
      <dgm:prSet/>
      <dgm:spPr/>
      <dgm:t>
        <a:bodyPr/>
        <a:lstStyle/>
        <a:p>
          <a:endParaRPr lang="en-US">
            <a:latin typeface="Calibri" panose="020F0502020204030204" pitchFamily="34" charset="0"/>
            <a:cs typeface="Calibri" panose="020F0502020204030204" pitchFamily="34" charset="0"/>
          </a:endParaRPr>
        </a:p>
      </dgm:t>
    </dgm:pt>
    <dgm:pt modelId="{642FAE9B-BA11-42D5-8662-A36FB1B25FA0}" type="sibTrans" cxnId="{39FCFD1B-36DE-49D5-872E-4D1CECF45AEF}">
      <dgm:prSet/>
      <dgm:spPr/>
      <dgm:t>
        <a:bodyPr/>
        <a:lstStyle/>
        <a:p>
          <a:endParaRPr lang="en-US">
            <a:latin typeface="Calibri" panose="020F0502020204030204" pitchFamily="34" charset="0"/>
            <a:cs typeface="Calibri" panose="020F0502020204030204" pitchFamily="34" charset="0"/>
          </a:endParaRPr>
        </a:p>
      </dgm:t>
    </dgm:pt>
    <dgm:pt modelId="{73480DDB-0226-4766-B5E3-1D5D410A2ACB}">
      <dgm:prSet custT="1"/>
      <dgm:spPr>
        <a:solidFill>
          <a:srgbClr val="764885"/>
        </a:solidFill>
        <a:ln>
          <a:solidFill>
            <a:srgbClr val="764986"/>
          </a:solidFill>
        </a:ln>
      </dgm:spPr>
      <dgm:t>
        <a:bodyPr/>
        <a:lstStyle/>
        <a:p>
          <a:pPr rtl="0"/>
          <a:r>
            <a:rPr lang="en-US" sz="2000" b="0" cap="none" spc="0" dirty="0" smtClean="0">
              <a:ln w="18415" cmpd="sng">
                <a:prstDash val="solid"/>
              </a:ln>
              <a:effectLst>
                <a:outerShdw blurRad="63500" dir="3600000" algn="tl" rotWithShape="0">
                  <a:srgbClr val="000000">
                    <a:alpha val="70000"/>
                  </a:srgbClr>
                </a:outerShdw>
              </a:effectLst>
              <a:latin typeface="Calibri" panose="020F0502020204030204" pitchFamily="34" charset="0"/>
              <a:cs typeface="Calibri" panose="020F0502020204030204" pitchFamily="34" charset="0"/>
            </a:rPr>
            <a:t>LOW EXPENSE RATIO</a:t>
          </a:r>
          <a:endParaRPr lang="en-US" sz="2000" b="0" cap="none" spc="0" dirty="0">
            <a:ln w="18415" cmpd="sng">
              <a:prstDash val="solid"/>
            </a:ln>
            <a:effectLst>
              <a:outerShdw blurRad="63500" dir="3600000" algn="tl" rotWithShape="0">
                <a:srgbClr val="000000">
                  <a:alpha val="70000"/>
                </a:srgbClr>
              </a:outerShdw>
            </a:effectLst>
            <a:latin typeface="Calibri" panose="020F0502020204030204" pitchFamily="34" charset="0"/>
            <a:cs typeface="Calibri" panose="020F0502020204030204" pitchFamily="34" charset="0"/>
          </a:endParaRPr>
        </a:p>
      </dgm:t>
    </dgm:pt>
    <dgm:pt modelId="{C23F90D5-3463-45C9-AF85-8D9CC2485BFD}" type="parTrans" cxnId="{06B16B31-389A-49B3-A585-47E4614BC63C}">
      <dgm:prSet/>
      <dgm:spPr/>
      <dgm:t>
        <a:bodyPr/>
        <a:lstStyle/>
        <a:p>
          <a:endParaRPr lang="en-US">
            <a:latin typeface="Calibri" panose="020F0502020204030204" pitchFamily="34" charset="0"/>
            <a:cs typeface="Calibri" panose="020F0502020204030204" pitchFamily="34" charset="0"/>
          </a:endParaRPr>
        </a:p>
      </dgm:t>
    </dgm:pt>
    <dgm:pt modelId="{1EF2208A-8076-4B8C-9C8F-4CCA2F6CCCAB}" type="sibTrans" cxnId="{06B16B31-389A-49B3-A585-47E4614BC63C}">
      <dgm:prSet/>
      <dgm:spPr/>
      <dgm:t>
        <a:bodyPr/>
        <a:lstStyle/>
        <a:p>
          <a:endParaRPr lang="en-US">
            <a:latin typeface="Calibri" panose="020F0502020204030204" pitchFamily="34" charset="0"/>
            <a:cs typeface="Calibri" panose="020F0502020204030204" pitchFamily="34" charset="0"/>
          </a:endParaRPr>
        </a:p>
      </dgm:t>
    </dgm:pt>
    <dgm:pt modelId="{FCCDEC24-A194-46E5-8DE9-F1795692AF7B}">
      <dgm:prSet custT="1"/>
      <dgm:spPr>
        <a:solidFill>
          <a:srgbClr val="764885"/>
        </a:solidFill>
        <a:ln>
          <a:solidFill>
            <a:srgbClr val="764986"/>
          </a:solidFill>
        </a:ln>
      </dgm:spPr>
      <dgm:t>
        <a:bodyPr/>
        <a:lstStyle/>
        <a:p>
          <a:pPr rtl="0"/>
          <a:r>
            <a:rPr lang="en-US" sz="2000" b="0" cap="none" spc="0" dirty="0" smtClean="0">
              <a:ln w="18415" cmpd="sng">
                <a:prstDash val="solid"/>
              </a:ln>
              <a:effectLst>
                <a:outerShdw blurRad="63500" dir="3600000" algn="tl" rotWithShape="0">
                  <a:srgbClr val="000000">
                    <a:alpha val="70000"/>
                  </a:srgbClr>
                </a:outerShdw>
              </a:effectLst>
              <a:latin typeface="Calibri" panose="020F0502020204030204" pitchFamily="34" charset="0"/>
              <a:cs typeface="Calibri" panose="020F0502020204030204" pitchFamily="34" charset="0"/>
            </a:rPr>
            <a:t>LESS VOLTILE</a:t>
          </a:r>
          <a:endParaRPr lang="en-US" sz="2000" b="0" cap="none" spc="0" dirty="0">
            <a:ln w="18415" cmpd="sng">
              <a:prstDash val="solid"/>
            </a:ln>
            <a:effectLst>
              <a:outerShdw blurRad="63500" dir="3600000" algn="tl" rotWithShape="0">
                <a:srgbClr val="000000">
                  <a:alpha val="70000"/>
                </a:srgbClr>
              </a:outerShdw>
            </a:effectLst>
            <a:latin typeface="Calibri" panose="020F0502020204030204" pitchFamily="34" charset="0"/>
            <a:cs typeface="Calibri" panose="020F0502020204030204" pitchFamily="34" charset="0"/>
          </a:endParaRPr>
        </a:p>
      </dgm:t>
    </dgm:pt>
    <dgm:pt modelId="{52BDF27E-4E65-418E-8921-29DDF66300F7}" type="parTrans" cxnId="{A77E46DD-2EF8-44B3-8E01-77CDA90AAB78}">
      <dgm:prSet/>
      <dgm:spPr/>
      <dgm:t>
        <a:bodyPr/>
        <a:lstStyle/>
        <a:p>
          <a:endParaRPr lang="en-US">
            <a:latin typeface="Calibri" panose="020F0502020204030204" pitchFamily="34" charset="0"/>
            <a:cs typeface="Calibri" panose="020F0502020204030204" pitchFamily="34" charset="0"/>
          </a:endParaRPr>
        </a:p>
      </dgm:t>
    </dgm:pt>
    <dgm:pt modelId="{6C0F886C-4A69-4244-A050-A0940E67E138}" type="sibTrans" cxnId="{A77E46DD-2EF8-44B3-8E01-77CDA90AAB78}">
      <dgm:prSet/>
      <dgm:spPr/>
      <dgm:t>
        <a:bodyPr/>
        <a:lstStyle/>
        <a:p>
          <a:endParaRPr lang="en-US">
            <a:latin typeface="Calibri" panose="020F0502020204030204" pitchFamily="34" charset="0"/>
            <a:cs typeface="Calibri" panose="020F0502020204030204" pitchFamily="34" charset="0"/>
          </a:endParaRPr>
        </a:p>
      </dgm:t>
    </dgm:pt>
    <dgm:pt modelId="{F2A8AEAD-0FD5-41AF-975C-3CD5260AC51D}" type="pres">
      <dgm:prSet presAssocID="{10A7D592-29FC-4BD9-A643-BDF7746BD8BE}" presName="diagram" presStyleCnt="0">
        <dgm:presLayoutVars>
          <dgm:dir/>
          <dgm:resizeHandles val="exact"/>
        </dgm:presLayoutVars>
      </dgm:prSet>
      <dgm:spPr/>
      <dgm:t>
        <a:bodyPr/>
        <a:lstStyle/>
        <a:p>
          <a:endParaRPr lang="en-US"/>
        </a:p>
      </dgm:t>
    </dgm:pt>
    <dgm:pt modelId="{3C032DEE-A4BC-4C93-9775-D194106094A6}" type="pres">
      <dgm:prSet presAssocID="{CFA4BE8A-29D4-4763-A682-3A9A0F16D3B1}" presName="node" presStyleLbl="node1" presStyleIdx="0" presStyleCnt="7">
        <dgm:presLayoutVars>
          <dgm:bulletEnabled val="1"/>
        </dgm:presLayoutVars>
      </dgm:prSet>
      <dgm:spPr/>
      <dgm:t>
        <a:bodyPr/>
        <a:lstStyle/>
        <a:p>
          <a:endParaRPr lang="en-US"/>
        </a:p>
      </dgm:t>
    </dgm:pt>
    <dgm:pt modelId="{0CA86DD3-91EB-479B-8192-7FDA742A493E}" type="pres">
      <dgm:prSet presAssocID="{9E989BC8-B3D9-4051-97CE-F15A5261231F}" presName="sibTrans" presStyleCnt="0"/>
      <dgm:spPr/>
      <dgm:t>
        <a:bodyPr/>
        <a:lstStyle/>
        <a:p>
          <a:endParaRPr lang="en-US"/>
        </a:p>
      </dgm:t>
    </dgm:pt>
    <dgm:pt modelId="{BF91CE70-43DA-4227-A412-F8635C71E5C2}" type="pres">
      <dgm:prSet presAssocID="{C311FD7D-1232-48FD-A32A-4A1D40B810A6}" presName="node" presStyleLbl="node1" presStyleIdx="1" presStyleCnt="7">
        <dgm:presLayoutVars>
          <dgm:bulletEnabled val="1"/>
        </dgm:presLayoutVars>
      </dgm:prSet>
      <dgm:spPr/>
      <dgm:t>
        <a:bodyPr/>
        <a:lstStyle/>
        <a:p>
          <a:endParaRPr lang="en-US"/>
        </a:p>
      </dgm:t>
    </dgm:pt>
    <dgm:pt modelId="{FB74BCAB-7EA7-42B3-BD49-42BC54E83997}" type="pres">
      <dgm:prSet presAssocID="{F6676534-F7F8-4A19-A799-9D23D2DC5256}" presName="sibTrans" presStyleCnt="0"/>
      <dgm:spPr/>
      <dgm:t>
        <a:bodyPr/>
        <a:lstStyle/>
        <a:p>
          <a:endParaRPr lang="en-US"/>
        </a:p>
      </dgm:t>
    </dgm:pt>
    <dgm:pt modelId="{039E0387-1B88-491E-B21C-6E82B2071209}" type="pres">
      <dgm:prSet presAssocID="{B33E6255-7E88-41E3-B58C-A16186DC6846}" presName="node" presStyleLbl="node1" presStyleIdx="2" presStyleCnt="7">
        <dgm:presLayoutVars>
          <dgm:bulletEnabled val="1"/>
        </dgm:presLayoutVars>
      </dgm:prSet>
      <dgm:spPr/>
      <dgm:t>
        <a:bodyPr/>
        <a:lstStyle/>
        <a:p>
          <a:endParaRPr lang="en-US"/>
        </a:p>
      </dgm:t>
    </dgm:pt>
    <dgm:pt modelId="{5BD96C13-79E1-46EE-81A4-B803DCE85326}" type="pres">
      <dgm:prSet presAssocID="{AB944B14-0E35-4B10-9DA1-20B0BC1E1DA9}" presName="sibTrans" presStyleCnt="0"/>
      <dgm:spPr/>
      <dgm:t>
        <a:bodyPr/>
        <a:lstStyle/>
        <a:p>
          <a:endParaRPr lang="en-US"/>
        </a:p>
      </dgm:t>
    </dgm:pt>
    <dgm:pt modelId="{2A65A531-BC5A-4A8E-8EF1-47B17BFE92B3}" type="pres">
      <dgm:prSet presAssocID="{067D11BE-9219-4BFF-8774-D498124E5367}" presName="node" presStyleLbl="node1" presStyleIdx="3" presStyleCnt="7">
        <dgm:presLayoutVars>
          <dgm:bulletEnabled val="1"/>
        </dgm:presLayoutVars>
      </dgm:prSet>
      <dgm:spPr/>
      <dgm:t>
        <a:bodyPr/>
        <a:lstStyle/>
        <a:p>
          <a:endParaRPr lang="en-US"/>
        </a:p>
      </dgm:t>
    </dgm:pt>
    <dgm:pt modelId="{AD1505B1-27CD-4DDE-BD1A-D0DB09F5FDA0}" type="pres">
      <dgm:prSet presAssocID="{7C16710B-0EE6-480D-94C0-2D7A8E961552}" presName="sibTrans" presStyleCnt="0"/>
      <dgm:spPr/>
      <dgm:t>
        <a:bodyPr/>
        <a:lstStyle/>
        <a:p>
          <a:endParaRPr lang="en-US"/>
        </a:p>
      </dgm:t>
    </dgm:pt>
    <dgm:pt modelId="{9D527D1B-528B-46C0-9E47-583371A244BC}" type="pres">
      <dgm:prSet presAssocID="{FE214602-65B7-485C-9061-5D1FFB5FA71F}" presName="node" presStyleLbl="node1" presStyleIdx="4" presStyleCnt="7">
        <dgm:presLayoutVars>
          <dgm:bulletEnabled val="1"/>
        </dgm:presLayoutVars>
      </dgm:prSet>
      <dgm:spPr/>
      <dgm:t>
        <a:bodyPr/>
        <a:lstStyle/>
        <a:p>
          <a:endParaRPr lang="en-US"/>
        </a:p>
      </dgm:t>
    </dgm:pt>
    <dgm:pt modelId="{CA34DEDD-4065-4FBA-B91B-3DC809206BA8}" type="pres">
      <dgm:prSet presAssocID="{642FAE9B-BA11-42D5-8662-A36FB1B25FA0}" presName="sibTrans" presStyleCnt="0"/>
      <dgm:spPr/>
      <dgm:t>
        <a:bodyPr/>
        <a:lstStyle/>
        <a:p>
          <a:endParaRPr lang="en-US"/>
        </a:p>
      </dgm:t>
    </dgm:pt>
    <dgm:pt modelId="{98E83DB2-8BDF-4F00-9E0B-003E351F28EC}" type="pres">
      <dgm:prSet presAssocID="{73480DDB-0226-4766-B5E3-1D5D410A2ACB}" presName="node" presStyleLbl="node1" presStyleIdx="5" presStyleCnt="7">
        <dgm:presLayoutVars>
          <dgm:bulletEnabled val="1"/>
        </dgm:presLayoutVars>
      </dgm:prSet>
      <dgm:spPr/>
      <dgm:t>
        <a:bodyPr/>
        <a:lstStyle/>
        <a:p>
          <a:endParaRPr lang="en-US"/>
        </a:p>
      </dgm:t>
    </dgm:pt>
    <dgm:pt modelId="{58972D9E-7278-44AC-BAEC-DA46C121BE8D}" type="pres">
      <dgm:prSet presAssocID="{1EF2208A-8076-4B8C-9C8F-4CCA2F6CCCAB}" presName="sibTrans" presStyleCnt="0"/>
      <dgm:spPr/>
      <dgm:t>
        <a:bodyPr/>
        <a:lstStyle/>
        <a:p>
          <a:endParaRPr lang="en-US"/>
        </a:p>
      </dgm:t>
    </dgm:pt>
    <dgm:pt modelId="{BC8A4B54-172F-4AEA-AF06-79C62189FDD4}" type="pres">
      <dgm:prSet presAssocID="{FCCDEC24-A194-46E5-8DE9-F1795692AF7B}" presName="node" presStyleLbl="node1" presStyleIdx="6" presStyleCnt="7">
        <dgm:presLayoutVars>
          <dgm:bulletEnabled val="1"/>
        </dgm:presLayoutVars>
      </dgm:prSet>
      <dgm:spPr/>
      <dgm:t>
        <a:bodyPr/>
        <a:lstStyle/>
        <a:p>
          <a:endParaRPr lang="en-US"/>
        </a:p>
      </dgm:t>
    </dgm:pt>
  </dgm:ptLst>
  <dgm:cxnLst>
    <dgm:cxn modelId="{47382421-77AF-4ED4-BFCB-C760AAFBADE9}" srcId="{10A7D592-29FC-4BD9-A643-BDF7746BD8BE}" destId="{067D11BE-9219-4BFF-8774-D498124E5367}" srcOrd="3" destOrd="0" parTransId="{BD2F38F4-619A-41CB-9A19-3980A1FCCE99}" sibTransId="{7C16710B-0EE6-480D-94C0-2D7A8E961552}"/>
    <dgm:cxn modelId="{64E6ED13-D0BE-4189-81BE-800C43152182}" type="presOf" srcId="{10A7D592-29FC-4BD9-A643-BDF7746BD8BE}" destId="{F2A8AEAD-0FD5-41AF-975C-3CD5260AC51D}" srcOrd="0" destOrd="0" presId="urn:microsoft.com/office/officeart/2005/8/layout/default#1"/>
    <dgm:cxn modelId="{15F01EB4-41BA-4427-9D6A-77AAF87190BA}" type="presOf" srcId="{FCCDEC24-A194-46E5-8DE9-F1795692AF7B}" destId="{BC8A4B54-172F-4AEA-AF06-79C62189FDD4}" srcOrd="0" destOrd="0" presId="urn:microsoft.com/office/officeart/2005/8/layout/default#1"/>
    <dgm:cxn modelId="{D358F97C-808B-4065-8ED5-B6194319BCCD}" type="presOf" srcId="{067D11BE-9219-4BFF-8774-D498124E5367}" destId="{2A65A531-BC5A-4A8E-8EF1-47B17BFE92B3}" srcOrd="0" destOrd="0" presId="urn:microsoft.com/office/officeart/2005/8/layout/default#1"/>
    <dgm:cxn modelId="{7AEF266F-AB41-4026-8E44-155A2FB0B63D}" srcId="{10A7D592-29FC-4BD9-A643-BDF7746BD8BE}" destId="{B33E6255-7E88-41E3-B58C-A16186DC6846}" srcOrd="2" destOrd="0" parTransId="{3C3B26DA-CE11-47B0-ABF6-5B60028FAA3F}" sibTransId="{AB944B14-0E35-4B10-9DA1-20B0BC1E1DA9}"/>
    <dgm:cxn modelId="{E9E5C2EF-4339-4171-886A-8F1DCF03D534}" srcId="{10A7D592-29FC-4BD9-A643-BDF7746BD8BE}" destId="{CFA4BE8A-29D4-4763-A682-3A9A0F16D3B1}" srcOrd="0" destOrd="0" parTransId="{CDFE921A-6B0A-449F-9358-C2F1F7B47402}" sibTransId="{9E989BC8-B3D9-4051-97CE-F15A5261231F}"/>
    <dgm:cxn modelId="{06B16B31-389A-49B3-A585-47E4614BC63C}" srcId="{10A7D592-29FC-4BD9-A643-BDF7746BD8BE}" destId="{73480DDB-0226-4766-B5E3-1D5D410A2ACB}" srcOrd="5" destOrd="0" parTransId="{C23F90D5-3463-45C9-AF85-8D9CC2485BFD}" sibTransId="{1EF2208A-8076-4B8C-9C8F-4CCA2F6CCCAB}"/>
    <dgm:cxn modelId="{A77E46DD-2EF8-44B3-8E01-77CDA90AAB78}" srcId="{10A7D592-29FC-4BD9-A643-BDF7746BD8BE}" destId="{FCCDEC24-A194-46E5-8DE9-F1795692AF7B}" srcOrd="6" destOrd="0" parTransId="{52BDF27E-4E65-418E-8921-29DDF66300F7}" sibTransId="{6C0F886C-4A69-4244-A050-A0940E67E138}"/>
    <dgm:cxn modelId="{CB7AD905-B6B0-44FE-97F8-1DE977670474}" type="presOf" srcId="{C311FD7D-1232-48FD-A32A-4A1D40B810A6}" destId="{BF91CE70-43DA-4227-A412-F8635C71E5C2}" srcOrd="0" destOrd="0" presId="urn:microsoft.com/office/officeart/2005/8/layout/default#1"/>
    <dgm:cxn modelId="{39FCFD1B-36DE-49D5-872E-4D1CECF45AEF}" srcId="{10A7D592-29FC-4BD9-A643-BDF7746BD8BE}" destId="{FE214602-65B7-485C-9061-5D1FFB5FA71F}" srcOrd="4" destOrd="0" parTransId="{7A4CA5CB-DE0B-4BEC-8848-D0F3D4E6B753}" sibTransId="{642FAE9B-BA11-42D5-8662-A36FB1B25FA0}"/>
    <dgm:cxn modelId="{7B338E6C-2BBC-437A-81A6-F2AD43AD5CDC}" type="presOf" srcId="{B33E6255-7E88-41E3-B58C-A16186DC6846}" destId="{039E0387-1B88-491E-B21C-6E82B2071209}" srcOrd="0" destOrd="0" presId="urn:microsoft.com/office/officeart/2005/8/layout/default#1"/>
    <dgm:cxn modelId="{214B3DF8-7DC8-414B-A68B-5654D09A0CCC}" srcId="{10A7D592-29FC-4BD9-A643-BDF7746BD8BE}" destId="{C311FD7D-1232-48FD-A32A-4A1D40B810A6}" srcOrd="1" destOrd="0" parTransId="{2D431AB2-7C0C-46F8-8438-7F0F42B5D61D}" sibTransId="{F6676534-F7F8-4A19-A799-9D23D2DC5256}"/>
    <dgm:cxn modelId="{A3B8241D-D27E-4107-9B13-76C03F533939}" type="presOf" srcId="{FE214602-65B7-485C-9061-5D1FFB5FA71F}" destId="{9D527D1B-528B-46C0-9E47-583371A244BC}" srcOrd="0" destOrd="0" presId="urn:microsoft.com/office/officeart/2005/8/layout/default#1"/>
    <dgm:cxn modelId="{0ABD5EC2-0553-4E1E-9967-684A1D0C41A9}" type="presOf" srcId="{73480DDB-0226-4766-B5E3-1D5D410A2ACB}" destId="{98E83DB2-8BDF-4F00-9E0B-003E351F28EC}" srcOrd="0" destOrd="0" presId="urn:microsoft.com/office/officeart/2005/8/layout/default#1"/>
    <dgm:cxn modelId="{792ED6DC-20E3-4EDD-8D28-4F2EFF7B32AC}" type="presOf" srcId="{CFA4BE8A-29D4-4763-A682-3A9A0F16D3B1}" destId="{3C032DEE-A4BC-4C93-9775-D194106094A6}" srcOrd="0" destOrd="0" presId="urn:microsoft.com/office/officeart/2005/8/layout/default#1"/>
    <dgm:cxn modelId="{47A0FCA7-C1DF-48C3-A600-E0F79D17B64A}" type="presParOf" srcId="{F2A8AEAD-0FD5-41AF-975C-3CD5260AC51D}" destId="{3C032DEE-A4BC-4C93-9775-D194106094A6}" srcOrd="0" destOrd="0" presId="urn:microsoft.com/office/officeart/2005/8/layout/default#1"/>
    <dgm:cxn modelId="{78D0D68A-546B-4146-A578-1DAABEE4C8F8}" type="presParOf" srcId="{F2A8AEAD-0FD5-41AF-975C-3CD5260AC51D}" destId="{0CA86DD3-91EB-479B-8192-7FDA742A493E}" srcOrd="1" destOrd="0" presId="urn:microsoft.com/office/officeart/2005/8/layout/default#1"/>
    <dgm:cxn modelId="{D39FC456-C2A5-4A9E-B298-64DD7606944D}" type="presParOf" srcId="{F2A8AEAD-0FD5-41AF-975C-3CD5260AC51D}" destId="{BF91CE70-43DA-4227-A412-F8635C71E5C2}" srcOrd="2" destOrd="0" presId="urn:microsoft.com/office/officeart/2005/8/layout/default#1"/>
    <dgm:cxn modelId="{5A53D08B-A9D6-4616-B33F-102237BCAB11}" type="presParOf" srcId="{F2A8AEAD-0FD5-41AF-975C-3CD5260AC51D}" destId="{FB74BCAB-7EA7-42B3-BD49-42BC54E83997}" srcOrd="3" destOrd="0" presId="urn:microsoft.com/office/officeart/2005/8/layout/default#1"/>
    <dgm:cxn modelId="{C6CB7BF6-9301-4FA5-9F29-74F1D9BF5B60}" type="presParOf" srcId="{F2A8AEAD-0FD5-41AF-975C-3CD5260AC51D}" destId="{039E0387-1B88-491E-B21C-6E82B2071209}" srcOrd="4" destOrd="0" presId="urn:microsoft.com/office/officeart/2005/8/layout/default#1"/>
    <dgm:cxn modelId="{23AB0951-1CB9-4327-9B96-9FC4C4554DB6}" type="presParOf" srcId="{F2A8AEAD-0FD5-41AF-975C-3CD5260AC51D}" destId="{5BD96C13-79E1-46EE-81A4-B803DCE85326}" srcOrd="5" destOrd="0" presId="urn:microsoft.com/office/officeart/2005/8/layout/default#1"/>
    <dgm:cxn modelId="{36185EE9-13DF-43A7-8CC4-9581806E0331}" type="presParOf" srcId="{F2A8AEAD-0FD5-41AF-975C-3CD5260AC51D}" destId="{2A65A531-BC5A-4A8E-8EF1-47B17BFE92B3}" srcOrd="6" destOrd="0" presId="urn:microsoft.com/office/officeart/2005/8/layout/default#1"/>
    <dgm:cxn modelId="{FE7E4961-6909-46BD-8802-F4B843107FA6}" type="presParOf" srcId="{F2A8AEAD-0FD5-41AF-975C-3CD5260AC51D}" destId="{AD1505B1-27CD-4DDE-BD1A-D0DB09F5FDA0}" srcOrd="7" destOrd="0" presId="urn:microsoft.com/office/officeart/2005/8/layout/default#1"/>
    <dgm:cxn modelId="{41BFBD77-99E4-437E-8980-E69E9EA89AAF}" type="presParOf" srcId="{F2A8AEAD-0FD5-41AF-975C-3CD5260AC51D}" destId="{9D527D1B-528B-46C0-9E47-583371A244BC}" srcOrd="8" destOrd="0" presId="urn:microsoft.com/office/officeart/2005/8/layout/default#1"/>
    <dgm:cxn modelId="{75319E00-1DDE-45BE-AB65-A983787DDA12}" type="presParOf" srcId="{F2A8AEAD-0FD5-41AF-975C-3CD5260AC51D}" destId="{CA34DEDD-4065-4FBA-B91B-3DC809206BA8}" srcOrd="9" destOrd="0" presId="urn:microsoft.com/office/officeart/2005/8/layout/default#1"/>
    <dgm:cxn modelId="{0EBA5328-2ECD-409A-B696-D0112C7CE3EA}" type="presParOf" srcId="{F2A8AEAD-0FD5-41AF-975C-3CD5260AC51D}" destId="{98E83DB2-8BDF-4F00-9E0B-003E351F28EC}" srcOrd="10" destOrd="0" presId="urn:microsoft.com/office/officeart/2005/8/layout/default#1"/>
    <dgm:cxn modelId="{C6660E8D-C2A8-4C49-9185-1352D8C13A7A}" type="presParOf" srcId="{F2A8AEAD-0FD5-41AF-975C-3CD5260AC51D}" destId="{58972D9E-7278-44AC-BAEC-DA46C121BE8D}" srcOrd="11" destOrd="0" presId="urn:microsoft.com/office/officeart/2005/8/layout/default#1"/>
    <dgm:cxn modelId="{E2E766A1-499D-4893-A080-E07565764742}" type="presParOf" srcId="{F2A8AEAD-0FD5-41AF-975C-3CD5260AC51D}" destId="{BC8A4B54-172F-4AEA-AF06-79C62189FDD4}" srcOrd="12" destOrd="0" presId="urn:microsoft.com/office/officeart/2005/8/layout/default#1"/>
  </dgm:cxnLst>
  <dgm:bg>
    <a:noFill/>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EDA4068-18CF-457D-B972-6CC5B2D35263}"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EEB070EE-AC14-4947-A208-8306EC6700AA}">
      <dgm:prSet custT="1"/>
      <dgm:spPr>
        <a:solidFill>
          <a:srgbClr val="764987"/>
        </a:solidFill>
      </dgm:spPr>
      <dgm:t>
        <a:bodyPr/>
        <a:lstStyle/>
        <a:p>
          <a:pPr rtl="0"/>
          <a:r>
            <a:rPr lang="en-US" sz="2400" dirty="0" smtClean="0">
              <a:latin typeface="Calibri" pitchFamily="34" charset="0"/>
              <a:cs typeface="Calibri" pitchFamily="34" charset="0"/>
            </a:rPr>
            <a:t>When your gross income is less than Rs 5,00,000 or Rs 5,00,000.  </a:t>
          </a:r>
          <a:endParaRPr lang="en-US" sz="2400" dirty="0">
            <a:latin typeface="Calibri" pitchFamily="34" charset="0"/>
            <a:cs typeface="Calibri" pitchFamily="34" charset="0"/>
          </a:endParaRPr>
        </a:p>
      </dgm:t>
    </dgm:pt>
    <dgm:pt modelId="{6EB7E21B-E207-44A8-B1CB-A5E35B8987D4}" type="parTrans" cxnId="{B60A15E1-D0E1-4C75-9515-CF5E56055B16}">
      <dgm:prSet/>
      <dgm:spPr/>
      <dgm:t>
        <a:bodyPr/>
        <a:lstStyle/>
        <a:p>
          <a:endParaRPr lang="en-US"/>
        </a:p>
      </dgm:t>
    </dgm:pt>
    <dgm:pt modelId="{33028DEC-DC9A-4B0C-A927-B096F0255968}" type="sibTrans" cxnId="{B60A15E1-D0E1-4C75-9515-CF5E56055B16}">
      <dgm:prSet/>
      <dgm:spPr/>
      <dgm:t>
        <a:bodyPr/>
        <a:lstStyle/>
        <a:p>
          <a:endParaRPr lang="en-US"/>
        </a:p>
      </dgm:t>
    </dgm:pt>
    <dgm:pt modelId="{70C69FDB-85FE-4808-B29C-4C9F01C11561}">
      <dgm:prSet custT="1"/>
      <dgm:spPr>
        <a:solidFill>
          <a:srgbClr val="764987"/>
        </a:solidFill>
      </dgm:spPr>
      <dgm:t>
        <a:bodyPr/>
        <a:lstStyle/>
        <a:p>
          <a:pPr rtl="0"/>
          <a:r>
            <a:rPr lang="en-US" sz="2400" dirty="0" smtClean="0">
              <a:solidFill>
                <a:schemeClr val="bg1"/>
              </a:solidFill>
              <a:latin typeface="Calibri" pitchFamily="34" charset="0"/>
              <a:cs typeface="Calibri" pitchFamily="34" charset="0"/>
            </a:rPr>
            <a:t>You get up to Rs 12,500 as rebate.</a:t>
          </a:r>
          <a:r>
            <a:rPr lang="en-US" sz="2400" dirty="0" smtClean="0">
              <a:solidFill>
                <a:srgbClr val="764986"/>
              </a:solidFill>
            </a:rPr>
            <a:t>.</a:t>
          </a:r>
          <a:endParaRPr lang="en-US" sz="2400" dirty="0">
            <a:solidFill>
              <a:srgbClr val="764986"/>
            </a:solidFill>
          </a:endParaRPr>
        </a:p>
      </dgm:t>
    </dgm:pt>
    <dgm:pt modelId="{EA6100E6-F85D-4D3B-851A-382E7E7D5E2B}" type="parTrans" cxnId="{11062171-7FCD-4104-A50C-108124B5263B}">
      <dgm:prSet/>
      <dgm:spPr/>
      <dgm:t>
        <a:bodyPr/>
        <a:lstStyle/>
        <a:p>
          <a:endParaRPr lang="en-US"/>
        </a:p>
      </dgm:t>
    </dgm:pt>
    <dgm:pt modelId="{B1E3572E-718C-4BF6-B72A-CEA8E7709755}" type="sibTrans" cxnId="{11062171-7FCD-4104-A50C-108124B5263B}">
      <dgm:prSet/>
      <dgm:spPr/>
      <dgm:t>
        <a:bodyPr/>
        <a:lstStyle/>
        <a:p>
          <a:endParaRPr lang="en-US"/>
        </a:p>
      </dgm:t>
    </dgm:pt>
    <dgm:pt modelId="{EA80540C-4AA0-46BC-B701-5F337D1337C9}">
      <dgm:prSet custT="1"/>
      <dgm:spPr>
        <a:solidFill>
          <a:srgbClr val="764987"/>
        </a:solidFill>
      </dgm:spPr>
      <dgm:t>
        <a:bodyPr/>
        <a:lstStyle/>
        <a:p>
          <a:pPr rtl="0"/>
          <a:r>
            <a:rPr lang="en-US" sz="2400" dirty="0" smtClean="0">
              <a:latin typeface="Calibri" pitchFamily="34" charset="0"/>
              <a:cs typeface="Calibri" pitchFamily="34" charset="0"/>
            </a:rPr>
            <a:t>ELSS in this case can be used for wealth creation only.</a:t>
          </a:r>
          <a:endParaRPr lang="en-US" sz="2400" dirty="0">
            <a:latin typeface="Calibri" pitchFamily="34" charset="0"/>
            <a:cs typeface="Calibri" pitchFamily="34" charset="0"/>
          </a:endParaRPr>
        </a:p>
      </dgm:t>
    </dgm:pt>
    <dgm:pt modelId="{4C42A6E3-B0F7-4006-9414-FE0DF12AD04B}" type="parTrans" cxnId="{B0BA17BE-DFA6-48D1-85E6-A98B73A677A0}">
      <dgm:prSet/>
      <dgm:spPr/>
      <dgm:t>
        <a:bodyPr/>
        <a:lstStyle/>
        <a:p>
          <a:endParaRPr lang="en-US"/>
        </a:p>
      </dgm:t>
    </dgm:pt>
    <dgm:pt modelId="{C83A0B29-10AE-4942-B142-342425D64DC9}" type="sibTrans" cxnId="{B0BA17BE-DFA6-48D1-85E6-A98B73A677A0}">
      <dgm:prSet/>
      <dgm:spPr/>
      <dgm:t>
        <a:bodyPr/>
        <a:lstStyle/>
        <a:p>
          <a:endParaRPr lang="en-US"/>
        </a:p>
      </dgm:t>
    </dgm:pt>
    <dgm:pt modelId="{C3433B7B-0D47-48F6-A9A7-BB4C64ECFA90}" type="pres">
      <dgm:prSet presAssocID="{1EDA4068-18CF-457D-B972-6CC5B2D35263}" presName="Name0" presStyleCnt="0">
        <dgm:presLayoutVars>
          <dgm:dir/>
          <dgm:animLvl val="lvl"/>
          <dgm:resizeHandles val="exact"/>
        </dgm:presLayoutVars>
      </dgm:prSet>
      <dgm:spPr/>
      <dgm:t>
        <a:bodyPr/>
        <a:lstStyle/>
        <a:p>
          <a:endParaRPr lang="en-US"/>
        </a:p>
      </dgm:t>
    </dgm:pt>
    <dgm:pt modelId="{6FCDD37F-5FDD-4D90-9DFA-8EDB0FD00F96}" type="pres">
      <dgm:prSet presAssocID="{EA80540C-4AA0-46BC-B701-5F337D1337C9}" presName="boxAndChildren" presStyleCnt="0"/>
      <dgm:spPr/>
    </dgm:pt>
    <dgm:pt modelId="{84F082EA-F3ED-4938-9EE3-9914193D72E4}" type="pres">
      <dgm:prSet presAssocID="{EA80540C-4AA0-46BC-B701-5F337D1337C9}" presName="parentTextBox" presStyleLbl="node1" presStyleIdx="0" presStyleCnt="3"/>
      <dgm:spPr/>
      <dgm:t>
        <a:bodyPr/>
        <a:lstStyle/>
        <a:p>
          <a:endParaRPr lang="en-US"/>
        </a:p>
      </dgm:t>
    </dgm:pt>
    <dgm:pt modelId="{F1FB36BF-CA45-476C-8719-30C1A4E180D1}" type="pres">
      <dgm:prSet presAssocID="{B1E3572E-718C-4BF6-B72A-CEA8E7709755}" presName="sp" presStyleCnt="0"/>
      <dgm:spPr/>
    </dgm:pt>
    <dgm:pt modelId="{47E352D0-A49A-4096-8289-F9601E978C58}" type="pres">
      <dgm:prSet presAssocID="{70C69FDB-85FE-4808-B29C-4C9F01C11561}" presName="arrowAndChildren" presStyleCnt="0"/>
      <dgm:spPr/>
    </dgm:pt>
    <dgm:pt modelId="{5F111A15-748D-4DC2-84A1-96646CD83DC7}" type="pres">
      <dgm:prSet presAssocID="{70C69FDB-85FE-4808-B29C-4C9F01C11561}" presName="parentTextArrow" presStyleLbl="node1" presStyleIdx="1" presStyleCnt="3"/>
      <dgm:spPr/>
      <dgm:t>
        <a:bodyPr/>
        <a:lstStyle/>
        <a:p>
          <a:endParaRPr lang="en-US"/>
        </a:p>
      </dgm:t>
    </dgm:pt>
    <dgm:pt modelId="{81144039-DD0C-4B2F-9DD4-12722A8D684C}" type="pres">
      <dgm:prSet presAssocID="{33028DEC-DC9A-4B0C-A927-B096F0255968}" presName="sp" presStyleCnt="0"/>
      <dgm:spPr/>
    </dgm:pt>
    <dgm:pt modelId="{3393B024-C92B-4830-AEFE-CDFBDB4267B7}" type="pres">
      <dgm:prSet presAssocID="{EEB070EE-AC14-4947-A208-8306EC6700AA}" presName="arrowAndChildren" presStyleCnt="0"/>
      <dgm:spPr/>
    </dgm:pt>
    <dgm:pt modelId="{04DCED19-DFED-4B56-BCA2-05461F335442}" type="pres">
      <dgm:prSet presAssocID="{EEB070EE-AC14-4947-A208-8306EC6700AA}" presName="parentTextArrow" presStyleLbl="node1" presStyleIdx="2" presStyleCnt="3"/>
      <dgm:spPr/>
      <dgm:t>
        <a:bodyPr/>
        <a:lstStyle/>
        <a:p>
          <a:endParaRPr lang="en-US"/>
        </a:p>
      </dgm:t>
    </dgm:pt>
  </dgm:ptLst>
  <dgm:cxnLst>
    <dgm:cxn modelId="{7B0BB415-DE29-4034-A3DB-356E5863B974}" type="presOf" srcId="{1EDA4068-18CF-457D-B972-6CC5B2D35263}" destId="{C3433B7B-0D47-48F6-A9A7-BB4C64ECFA90}" srcOrd="0" destOrd="0" presId="urn:microsoft.com/office/officeart/2005/8/layout/process4"/>
    <dgm:cxn modelId="{11062171-7FCD-4104-A50C-108124B5263B}" srcId="{1EDA4068-18CF-457D-B972-6CC5B2D35263}" destId="{70C69FDB-85FE-4808-B29C-4C9F01C11561}" srcOrd="1" destOrd="0" parTransId="{EA6100E6-F85D-4D3B-851A-382E7E7D5E2B}" sibTransId="{B1E3572E-718C-4BF6-B72A-CEA8E7709755}"/>
    <dgm:cxn modelId="{B60A15E1-D0E1-4C75-9515-CF5E56055B16}" srcId="{1EDA4068-18CF-457D-B972-6CC5B2D35263}" destId="{EEB070EE-AC14-4947-A208-8306EC6700AA}" srcOrd="0" destOrd="0" parTransId="{6EB7E21B-E207-44A8-B1CB-A5E35B8987D4}" sibTransId="{33028DEC-DC9A-4B0C-A927-B096F0255968}"/>
    <dgm:cxn modelId="{B0BA17BE-DFA6-48D1-85E6-A98B73A677A0}" srcId="{1EDA4068-18CF-457D-B972-6CC5B2D35263}" destId="{EA80540C-4AA0-46BC-B701-5F337D1337C9}" srcOrd="2" destOrd="0" parTransId="{4C42A6E3-B0F7-4006-9414-FE0DF12AD04B}" sibTransId="{C83A0B29-10AE-4942-B142-342425D64DC9}"/>
    <dgm:cxn modelId="{544A6C0C-2F58-452C-93A2-B7888C1269A7}" type="presOf" srcId="{EA80540C-4AA0-46BC-B701-5F337D1337C9}" destId="{84F082EA-F3ED-4938-9EE3-9914193D72E4}" srcOrd="0" destOrd="0" presId="urn:microsoft.com/office/officeart/2005/8/layout/process4"/>
    <dgm:cxn modelId="{6AEFB896-44D7-4339-A5BB-054B806AF8FA}" type="presOf" srcId="{70C69FDB-85FE-4808-B29C-4C9F01C11561}" destId="{5F111A15-748D-4DC2-84A1-96646CD83DC7}" srcOrd="0" destOrd="0" presId="urn:microsoft.com/office/officeart/2005/8/layout/process4"/>
    <dgm:cxn modelId="{94578B30-D8FE-451F-8A1F-E53AC5D0AA6C}" type="presOf" srcId="{EEB070EE-AC14-4947-A208-8306EC6700AA}" destId="{04DCED19-DFED-4B56-BCA2-05461F335442}" srcOrd="0" destOrd="0" presId="urn:microsoft.com/office/officeart/2005/8/layout/process4"/>
    <dgm:cxn modelId="{4B7DBCCE-85A1-495E-9926-D8F5D89F5C03}" type="presParOf" srcId="{C3433B7B-0D47-48F6-A9A7-BB4C64ECFA90}" destId="{6FCDD37F-5FDD-4D90-9DFA-8EDB0FD00F96}" srcOrd="0" destOrd="0" presId="urn:microsoft.com/office/officeart/2005/8/layout/process4"/>
    <dgm:cxn modelId="{9BE2207A-5A86-42EF-A327-D2B7AEE71161}" type="presParOf" srcId="{6FCDD37F-5FDD-4D90-9DFA-8EDB0FD00F96}" destId="{84F082EA-F3ED-4938-9EE3-9914193D72E4}" srcOrd="0" destOrd="0" presId="urn:microsoft.com/office/officeart/2005/8/layout/process4"/>
    <dgm:cxn modelId="{4B88ACDD-8507-4471-BD94-D573A23A17D3}" type="presParOf" srcId="{C3433B7B-0D47-48F6-A9A7-BB4C64ECFA90}" destId="{F1FB36BF-CA45-476C-8719-30C1A4E180D1}" srcOrd="1" destOrd="0" presId="urn:microsoft.com/office/officeart/2005/8/layout/process4"/>
    <dgm:cxn modelId="{09983831-5B23-45D7-A3C9-BF8D12C32164}" type="presParOf" srcId="{C3433B7B-0D47-48F6-A9A7-BB4C64ECFA90}" destId="{47E352D0-A49A-4096-8289-F9601E978C58}" srcOrd="2" destOrd="0" presId="urn:microsoft.com/office/officeart/2005/8/layout/process4"/>
    <dgm:cxn modelId="{50F9F1A6-5DF3-4FC3-A332-B89420A3CC05}" type="presParOf" srcId="{47E352D0-A49A-4096-8289-F9601E978C58}" destId="{5F111A15-748D-4DC2-84A1-96646CD83DC7}" srcOrd="0" destOrd="0" presId="urn:microsoft.com/office/officeart/2005/8/layout/process4"/>
    <dgm:cxn modelId="{3A1373B0-626F-43FC-B0D5-7494D1385A6D}" type="presParOf" srcId="{C3433B7B-0D47-48F6-A9A7-BB4C64ECFA90}" destId="{81144039-DD0C-4B2F-9DD4-12722A8D684C}" srcOrd="3" destOrd="0" presId="urn:microsoft.com/office/officeart/2005/8/layout/process4"/>
    <dgm:cxn modelId="{02EC6489-26AE-456F-B7BB-416BC862D9E5}" type="presParOf" srcId="{C3433B7B-0D47-48F6-A9A7-BB4C64ECFA90}" destId="{3393B024-C92B-4830-AEFE-CDFBDB4267B7}" srcOrd="4" destOrd="0" presId="urn:microsoft.com/office/officeart/2005/8/layout/process4"/>
    <dgm:cxn modelId="{F4B30FE9-3024-48DF-BCE8-610B0672CD67}" type="presParOf" srcId="{3393B024-C92B-4830-AEFE-CDFBDB4267B7}" destId="{04DCED19-DFED-4B56-BCA2-05461F33544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771DA0F-E123-49E6-A350-3E8419BAC6EC}" type="doc">
      <dgm:prSet loTypeId="urn:microsoft.com/office/officeart/2005/8/layout/default#2" loCatId="list" qsTypeId="urn:microsoft.com/office/officeart/2005/8/quickstyle/simple1" qsCatId="simple" csTypeId="urn:microsoft.com/office/officeart/2005/8/colors/accent1_2" csCatId="accent1" phldr="1"/>
      <dgm:spPr/>
      <dgm:t>
        <a:bodyPr/>
        <a:lstStyle/>
        <a:p>
          <a:endParaRPr lang="en-US"/>
        </a:p>
      </dgm:t>
    </dgm:pt>
    <dgm:pt modelId="{73019E3F-3738-4C9D-B480-B39707086B7A}">
      <dgm:prSet custT="1"/>
      <dgm:spPr>
        <a:solidFill>
          <a:srgbClr val="764986"/>
        </a:solidFill>
      </dgm:spPr>
      <dgm:t>
        <a:bodyPr/>
        <a:lstStyle/>
        <a:p>
          <a:pPr rtl="0"/>
          <a:r>
            <a:rPr lang="en-US" sz="2000" dirty="0" smtClean="0">
              <a:latin typeface="Calibri" pitchFamily="34" charset="0"/>
              <a:cs typeface="Calibri" pitchFamily="34" charset="0"/>
            </a:rPr>
            <a:t>Power of Compounding</a:t>
          </a:r>
          <a:endParaRPr lang="en-US" sz="2000" dirty="0">
            <a:latin typeface="Calibri" pitchFamily="34" charset="0"/>
            <a:cs typeface="Calibri" pitchFamily="34" charset="0"/>
          </a:endParaRPr>
        </a:p>
      </dgm:t>
    </dgm:pt>
    <dgm:pt modelId="{7925974A-B53B-476E-BEE2-F26BF9B86379}" type="parTrans" cxnId="{51B0B417-633B-4E48-AEB2-93C0F862EFBE}">
      <dgm:prSet/>
      <dgm:spPr/>
      <dgm:t>
        <a:bodyPr/>
        <a:lstStyle/>
        <a:p>
          <a:endParaRPr lang="en-US"/>
        </a:p>
      </dgm:t>
    </dgm:pt>
    <dgm:pt modelId="{F47343DC-D01E-4505-A57E-C75A9D2F247A}" type="sibTrans" cxnId="{51B0B417-633B-4E48-AEB2-93C0F862EFBE}">
      <dgm:prSet/>
      <dgm:spPr/>
      <dgm:t>
        <a:bodyPr/>
        <a:lstStyle/>
        <a:p>
          <a:endParaRPr lang="en-US"/>
        </a:p>
      </dgm:t>
    </dgm:pt>
    <dgm:pt modelId="{5B47516B-9AD3-4714-BA3A-E61BFF1DCDB0}">
      <dgm:prSet custT="1"/>
      <dgm:spPr>
        <a:solidFill>
          <a:srgbClr val="764986"/>
        </a:solidFill>
      </dgm:spPr>
      <dgm:t>
        <a:bodyPr/>
        <a:lstStyle/>
        <a:p>
          <a:pPr rtl="0"/>
          <a:r>
            <a:rPr lang="en-US" sz="2000" dirty="0" smtClean="0">
              <a:latin typeface="Calibri" pitchFamily="34" charset="0"/>
              <a:cs typeface="Calibri" pitchFamily="34" charset="0"/>
            </a:rPr>
            <a:t>Lowers the Risk of Market Fluctuation</a:t>
          </a:r>
          <a:endParaRPr lang="en-US" sz="2000" dirty="0">
            <a:latin typeface="Calibri" pitchFamily="34" charset="0"/>
            <a:cs typeface="Calibri" pitchFamily="34" charset="0"/>
          </a:endParaRPr>
        </a:p>
      </dgm:t>
    </dgm:pt>
    <dgm:pt modelId="{C415EF7E-9ED7-46AC-A36A-1E8BFD84BC5B}" type="parTrans" cxnId="{D3817AB4-4146-4089-9A61-60F2304837B9}">
      <dgm:prSet/>
      <dgm:spPr/>
      <dgm:t>
        <a:bodyPr/>
        <a:lstStyle/>
        <a:p>
          <a:endParaRPr lang="en-US"/>
        </a:p>
      </dgm:t>
    </dgm:pt>
    <dgm:pt modelId="{263BEB87-4D7A-4483-A2DF-8FFA3F3FBDED}" type="sibTrans" cxnId="{D3817AB4-4146-4089-9A61-60F2304837B9}">
      <dgm:prSet/>
      <dgm:spPr/>
      <dgm:t>
        <a:bodyPr/>
        <a:lstStyle/>
        <a:p>
          <a:endParaRPr lang="en-US"/>
        </a:p>
      </dgm:t>
    </dgm:pt>
    <dgm:pt modelId="{60CFBAF4-DDC2-45DE-9496-1CF5B7AAE33D}">
      <dgm:prSet custT="1"/>
      <dgm:spPr>
        <a:solidFill>
          <a:srgbClr val="764986"/>
        </a:solidFill>
      </dgm:spPr>
      <dgm:t>
        <a:bodyPr/>
        <a:lstStyle/>
        <a:p>
          <a:pPr rtl="0"/>
          <a:r>
            <a:rPr lang="en-US" sz="2000" dirty="0" smtClean="0">
              <a:latin typeface="Calibri" pitchFamily="34" charset="0"/>
              <a:cs typeface="Calibri" pitchFamily="34" charset="0"/>
            </a:rPr>
            <a:t>Investment in ELSS becomes Hugely affordable with SIP</a:t>
          </a:r>
          <a:endParaRPr lang="en-US" sz="2000" dirty="0">
            <a:latin typeface="Calibri" pitchFamily="34" charset="0"/>
            <a:cs typeface="Calibri" pitchFamily="34" charset="0"/>
          </a:endParaRPr>
        </a:p>
      </dgm:t>
    </dgm:pt>
    <dgm:pt modelId="{049D565D-C94F-46D5-98DC-1893E44121A7}" type="parTrans" cxnId="{C376ED3C-7EE5-444F-A525-446465631D87}">
      <dgm:prSet/>
      <dgm:spPr/>
      <dgm:t>
        <a:bodyPr/>
        <a:lstStyle/>
        <a:p>
          <a:endParaRPr lang="en-US"/>
        </a:p>
      </dgm:t>
    </dgm:pt>
    <dgm:pt modelId="{FE1AEBFB-9D22-415D-ABA9-4E95908079FB}" type="sibTrans" cxnId="{C376ED3C-7EE5-444F-A525-446465631D87}">
      <dgm:prSet/>
      <dgm:spPr/>
      <dgm:t>
        <a:bodyPr/>
        <a:lstStyle/>
        <a:p>
          <a:endParaRPr lang="en-US"/>
        </a:p>
      </dgm:t>
    </dgm:pt>
    <dgm:pt modelId="{8C8BE6F1-D21C-451C-BBED-28F266C18367}">
      <dgm:prSet custT="1"/>
      <dgm:spPr>
        <a:solidFill>
          <a:srgbClr val="764986"/>
        </a:solidFill>
      </dgm:spPr>
      <dgm:t>
        <a:bodyPr/>
        <a:lstStyle/>
        <a:p>
          <a:pPr rtl="0"/>
          <a:r>
            <a:rPr lang="en-US" sz="2000" dirty="0" smtClean="0">
              <a:latin typeface="Calibri" pitchFamily="34" charset="0"/>
              <a:cs typeface="Calibri" pitchFamily="34" charset="0"/>
            </a:rPr>
            <a:t>Beneficial for New Investors and Salaried Income Individuals</a:t>
          </a:r>
          <a:endParaRPr lang="en-US" sz="2000" dirty="0">
            <a:solidFill>
              <a:schemeClr val="bg1"/>
            </a:solidFill>
            <a:latin typeface="Calibri" pitchFamily="34" charset="0"/>
            <a:cs typeface="Calibri" pitchFamily="34" charset="0"/>
          </a:endParaRPr>
        </a:p>
      </dgm:t>
    </dgm:pt>
    <dgm:pt modelId="{90940E25-B140-4C10-AE16-9523B7A50752}" type="parTrans" cxnId="{D40C715B-BA59-4C42-86A0-5B715C0D143B}">
      <dgm:prSet/>
      <dgm:spPr/>
      <dgm:t>
        <a:bodyPr/>
        <a:lstStyle/>
        <a:p>
          <a:endParaRPr lang="en-US"/>
        </a:p>
      </dgm:t>
    </dgm:pt>
    <dgm:pt modelId="{71028798-E79A-4CF2-B0AC-DC96403DF76B}" type="sibTrans" cxnId="{D40C715B-BA59-4C42-86A0-5B715C0D143B}">
      <dgm:prSet/>
      <dgm:spPr/>
      <dgm:t>
        <a:bodyPr/>
        <a:lstStyle/>
        <a:p>
          <a:endParaRPr lang="en-US"/>
        </a:p>
      </dgm:t>
    </dgm:pt>
    <dgm:pt modelId="{49716641-F022-4819-908C-350F4B2BF450}">
      <dgm:prSet custT="1"/>
      <dgm:spPr>
        <a:solidFill>
          <a:srgbClr val="764986"/>
        </a:solidFill>
      </dgm:spPr>
      <dgm:t>
        <a:bodyPr/>
        <a:lstStyle/>
        <a:p>
          <a:pPr rtl="0"/>
          <a:r>
            <a:rPr lang="en-US" sz="2000" dirty="0" smtClean="0">
              <a:latin typeface="Calibri" pitchFamily="34" charset="0"/>
              <a:cs typeface="Calibri" pitchFamily="34" charset="0"/>
            </a:rPr>
            <a:t>Rupee Cost Averaging: More units are purchased when market is low and less units are purchased when is high</a:t>
          </a:r>
          <a:endParaRPr lang="en-US" sz="2000" dirty="0">
            <a:latin typeface="Calibri" pitchFamily="34" charset="0"/>
            <a:cs typeface="Calibri" pitchFamily="34" charset="0"/>
          </a:endParaRPr>
        </a:p>
      </dgm:t>
    </dgm:pt>
    <dgm:pt modelId="{6F1FAA96-3662-4357-8571-B1F900D30C64}" type="parTrans" cxnId="{A385B616-70EF-43C0-9D93-1E51AA954213}">
      <dgm:prSet/>
      <dgm:spPr/>
      <dgm:t>
        <a:bodyPr/>
        <a:lstStyle/>
        <a:p>
          <a:endParaRPr lang="en-US"/>
        </a:p>
      </dgm:t>
    </dgm:pt>
    <dgm:pt modelId="{0E5B67A0-8076-4EC9-96EF-A57F0A960298}" type="sibTrans" cxnId="{A385B616-70EF-43C0-9D93-1E51AA954213}">
      <dgm:prSet/>
      <dgm:spPr/>
      <dgm:t>
        <a:bodyPr/>
        <a:lstStyle/>
        <a:p>
          <a:endParaRPr lang="en-US"/>
        </a:p>
      </dgm:t>
    </dgm:pt>
    <dgm:pt modelId="{03491B44-A14F-4747-BA42-78FC83EFB28D}">
      <dgm:prSet custT="1"/>
      <dgm:spPr>
        <a:solidFill>
          <a:srgbClr val="764986"/>
        </a:solidFill>
      </dgm:spPr>
      <dgm:t>
        <a:bodyPr/>
        <a:lstStyle/>
        <a:p>
          <a:pPr rtl="0"/>
          <a:r>
            <a:rPr lang="en-US" sz="2000" dirty="0" smtClean="0">
              <a:latin typeface="Calibri" pitchFamily="34" charset="0"/>
              <a:cs typeface="Calibri" pitchFamily="34" charset="0"/>
            </a:rPr>
            <a:t>Simplified Investment Process</a:t>
          </a:r>
          <a:endParaRPr lang="en-US" sz="2000" dirty="0">
            <a:latin typeface="Calibri" pitchFamily="34" charset="0"/>
            <a:cs typeface="Calibri" pitchFamily="34" charset="0"/>
          </a:endParaRPr>
        </a:p>
      </dgm:t>
    </dgm:pt>
    <dgm:pt modelId="{1FCE6189-5AFC-4F08-A4DD-3A77067993EB}" type="parTrans" cxnId="{08CA8E07-B76A-497D-A6DF-4E3B79652803}">
      <dgm:prSet/>
      <dgm:spPr/>
      <dgm:t>
        <a:bodyPr/>
        <a:lstStyle/>
        <a:p>
          <a:endParaRPr lang="en-US"/>
        </a:p>
      </dgm:t>
    </dgm:pt>
    <dgm:pt modelId="{71A8E348-F65B-4014-A908-987BA8DAFB16}" type="sibTrans" cxnId="{08CA8E07-B76A-497D-A6DF-4E3B79652803}">
      <dgm:prSet/>
      <dgm:spPr/>
      <dgm:t>
        <a:bodyPr/>
        <a:lstStyle/>
        <a:p>
          <a:endParaRPr lang="en-US"/>
        </a:p>
      </dgm:t>
    </dgm:pt>
    <dgm:pt modelId="{46390305-95DE-4AA2-AEC3-4A06FCD2B865}" type="pres">
      <dgm:prSet presAssocID="{2771DA0F-E123-49E6-A350-3E8419BAC6EC}" presName="diagram" presStyleCnt="0">
        <dgm:presLayoutVars>
          <dgm:dir/>
          <dgm:resizeHandles val="exact"/>
        </dgm:presLayoutVars>
      </dgm:prSet>
      <dgm:spPr/>
      <dgm:t>
        <a:bodyPr/>
        <a:lstStyle/>
        <a:p>
          <a:endParaRPr lang="en-US"/>
        </a:p>
      </dgm:t>
    </dgm:pt>
    <dgm:pt modelId="{C862433A-2813-498C-AE44-DFB8EC28ED29}" type="pres">
      <dgm:prSet presAssocID="{73019E3F-3738-4C9D-B480-B39707086B7A}" presName="node" presStyleLbl="node1" presStyleIdx="0" presStyleCnt="6">
        <dgm:presLayoutVars>
          <dgm:bulletEnabled val="1"/>
        </dgm:presLayoutVars>
      </dgm:prSet>
      <dgm:spPr/>
      <dgm:t>
        <a:bodyPr/>
        <a:lstStyle/>
        <a:p>
          <a:endParaRPr lang="en-US"/>
        </a:p>
      </dgm:t>
    </dgm:pt>
    <dgm:pt modelId="{429F89B7-733D-453B-B38C-C55D5C81A705}" type="pres">
      <dgm:prSet presAssocID="{F47343DC-D01E-4505-A57E-C75A9D2F247A}" presName="sibTrans" presStyleCnt="0"/>
      <dgm:spPr/>
    </dgm:pt>
    <dgm:pt modelId="{36CB00EE-64D8-4FE3-A1A0-EE120F0290F4}" type="pres">
      <dgm:prSet presAssocID="{5B47516B-9AD3-4714-BA3A-E61BFF1DCDB0}" presName="node" presStyleLbl="node1" presStyleIdx="1" presStyleCnt="6">
        <dgm:presLayoutVars>
          <dgm:bulletEnabled val="1"/>
        </dgm:presLayoutVars>
      </dgm:prSet>
      <dgm:spPr/>
      <dgm:t>
        <a:bodyPr/>
        <a:lstStyle/>
        <a:p>
          <a:endParaRPr lang="en-US"/>
        </a:p>
      </dgm:t>
    </dgm:pt>
    <dgm:pt modelId="{C934D930-7BEE-447F-B185-89CCE796E44F}" type="pres">
      <dgm:prSet presAssocID="{263BEB87-4D7A-4483-A2DF-8FFA3F3FBDED}" presName="sibTrans" presStyleCnt="0"/>
      <dgm:spPr/>
    </dgm:pt>
    <dgm:pt modelId="{FE42A15E-9ECF-4573-8143-1085FBEA39F9}" type="pres">
      <dgm:prSet presAssocID="{60CFBAF4-DDC2-45DE-9496-1CF5B7AAE33D}" presName="node" presStyleLbl="node1" presStyleIdx="2" presStyleCnt="6">
        <dgm:presLayoutVars>
          <dgm:bulletEnabled val="1"/>
        </dgm:presLayoutVars>
      </dgm:prSet>
      <dgm:spPr/>
      <dgm:t>
        <a:bodyPr/>
        <a:lstStyle/>
        <a:p>
          <a:endParaRPr lang="en-US"/>
        </a:p>
      </dgm:t>
    </dgm:pt>
    <dgm:pt modelId="{D2A0AB5E-708E-4394-BA91-6E91F4675A0B}" type="pres">
      <dgm:prSet presAssocID="{FE1AEBFB-9D22-415D-ABA9-4E95908079FB}" presName="sibTrans" presStyleCnt="0"/>
      <dgm:spPr/>
    </dgm:pt>
    <dgm:pt modelId="{C27FF49A-46F9-4EEA-B362-F0F5DA104E26}" type="pres">
      <dgm:prSet presAssocID="{8C8BE6F1-D21C-451C-BBED-28F266C18367}" presName="node" presStyleLbl="node1" presStyleIdx="3" presStyleCnt="6">
        <dgm:presLayoutVars>
          <dgm:bulletEnabled val="1"/>
        </dgm:presLayoutVars>
      </dgm:prSet>
      <dgm:spPr/>
      <dgm:t>
        <a:bodyPr/>
        <a:lstStyle/>
        <a:p>
          <a:endParaRPr lang="en-US"/>
        </a:p>
      </dgm:t>
    </dgm:pt>
    <dgm:pt modelId="{A83D5883-9E40-4220-83FA-6D60D7A2EED2}" type="pres">
      <dgm:prSet presAssocID="{71028798-E79A-4CF2-B0AC-DC96403DF76B}" presName="sibTrans" presStyleCnt="0"/>
      <dgm:spPr/>
    </dgm:pt>
    <dgm:pt modelId="{AB76634B-5B6F-4D15-8FFE-B709638C629E}" type="pres">
      <dgm:prSet presAssocID="{49716641-F022-4819-908C-350F4B2BF450}" presName="node" presStyleLbl="node1" presStyleIdx="4" presStyleCnt="6">
        <dgm:presLayoutVars>
          <dgm:bulletEnabled val="1"/>
        </dgm:presLayoutVars>
      </dgm:prSet>
      <dgm:spPr/>
      <dgm:t>
        <a:bodyPr/>
        <a:lstStyle/>
        <a:p>
          <a:endParaRPr lang="en-US"/>
        </a:p>
      </dgm:t>
    </dgm:pt>
    <dgm:pt modelId="{5BE431A6-AD6C-4261-B1A1-E84AF2AD45F7}" type="pres">
      <dgm:prSet presAssocID="{0E5B67A0-8076-4EC9-96EF-A57F0A960298}" presName="sibTrans" presStyleCnt="0"/>
      <dgm:spPr/>
    </dgm:pt>
    <dgm:pt modelId="{06F9DC74-93E7-43CB-B8C5-946647FD7468}" type="pres">
      <dgm:prSet presAssocID="{03491B44-A14F-4747-BA42-78FC83EFB28D}" presName="node" presStyleLbl="node1" presStyleIdx="5" presStyleCnt="6">
        <dgm:presLayoutVars>
          <dgm:bulletEnabled val="1"/>
        </dgm:presLayoutVars>
      </dgm:prSet>
      <dgm:spPr/>
      <dgm:t>
        <a:bodyPr/>
        <a:lstStyle/>
        <a:p>
          <a:endParaRPr lang="en-US"/>
        </a:p>
      </dgm:t>
    </dgm:pt>
  </dgm:ptLst>
  <dgm:cxnLst>
    <dgm:cxn modelId="{BCC6DAA0-94E8-45A4-A986-01735CFAFB26}" type="presOf" srcId="{60CFBAF4-DDC2-45DE-9496-1CF5B7AAE33D}" destId="{FE42A15E-9ECF-4573-8143-1085FBEA39F9}" srcOrd="0" destOrd="0" presId="urn:microsoft.com/office/officeart/2005/8/layout/default#2"/>
    <dgm:cxn modelId="{C376ED3C-7EE5-444F-A525-446465631D87}" srcId="{2771DA0F-E123-49E6-A350-3E8419BAC6EC}" destId="{60CFBAF4-DDC2-45DE-9496-1CF5B7AAE33D}" srcOrd="2" destOrd="0" parTransId="{049D565D-C94F-46D5-98DC-1893E44121A7}" sibTransId="{FE1AEBFB-9D22-415D-ABA9-4E95908079FB}"/>
    <dgm:cxn modelId="{A385B616-70EF-43C0-9D93-1E51AA954213}" srcId="{2771DA0F-E123-49E6-A350-3E8419BAC6EC}" destId="{49716641-F022-4819-908C-350F4B2BF450}" srcOrd="4" destOrd="0" parTransId="{6F1FAA96-3662-4357-8571-B1F900D30C64}" sibTransId="{0E5B67A0-8076-4EC9-96EF-A57F0A960298}"/>
    <dgm:cxn modelId="{3F4F999E-8C3E-4D7B-BD1F-7EA7A3391C5F}" type="presOf" srcId="{8C8BE6F1-D21C-451C-BBED-28F266C18367}" destId="{C27FF49A-46F9-4EEA-B362-F0F5DA104E26}" srcOrd="0" destOrd="0" presId="urn:microsoft.com/office/officeart/2005/8/layout/default#2"/>
    <dgm:cxn modelId="{D3817AB4-4146-4089-9A61-60F2304837B9}" srcId="{2771DA0F-E123-49E6-A350-3E8419BAC6EC}" destId="{5B47516B-9AD3-4714-BA3A-E61BFF1DCDB0}" srcOrd="1" destOrd="0" parTransId="{C415EF7E-9ED7-46AC-A36A-1E8BFD84BC5B}" sibTransId="{263BEB87-4D7A-4483-A2DF-8FFA3F3FBDED}"/>
    <dgm:cxn modelId="{51B0B417-633B-4E48-AEB2-93C0F862EFBE}" srcId="{2771DA0F-E123-49E6-A350-3E8419BAC6EC}" destId="{73019E3F-3738-4C9D-B480-B39707086B7A}" srcOrd="0" destOrd="0" parTransId="{7925974A-B53B-476E-BEE2-F26BF9B86379}" sibTransId="{F47343DC-D01E-4505-A57E-C75A9D2F247A}"/>
    <dgm:cxn modelId="{E98C7082-003A-4F74-98A6-00E7C20096B3}" type="presOf" srcId="{2771DA0F-E123-49E6-A350-3E8419BAC6EC}" destId="{46390305-95DE-4AA2-AEC3-4A06FCD2B865}" srcOrd="0" destOrd="0" presId="urn:microsoft.com/office/officeart/2005/8/layout/default#2"/>
    <dgm:cxn modelId="{D40C715B-BA59-4C42-86A0-5B715C0D143B}" srcId="{2771DA0F-E123-49E6-A350-3E8419BAC6EC}" destId="{8C8BE6F1-D21C-451C-BBED-28F266C18367}" srcOrd="3" destOrd="0" parTransId="{90940E25-B140-4C10-AE16-9523B7A50752}" sibTransId="{71028798-E79A-4CF2-B0AC-DC96403DF76B}"/>
    <dgm:cxn modelId="{F0BDA15B-4362-496A-B3ED-2D02DF4D80E2}" type="presOf" srcId="{03491B44-A14F-4747-BA42-78FC83EFB28D}" destId="{06F9DC74-93E7-43CB-B8C5-946647FD7468}" srcOrd="0" destOrd="0" presId="urn:microsoft.com/office/officeart/2005/8/layout/default#2"/>
    <dgm:cxn modelId="{0F8B2588-3BC3-424E-8668-3170F4CBABD9}" type="presOf" srcId="{73019E3F-3738-4C9D-B480-B39707086B7A}" destId="{C862433A-2813-498C-AE44-DFB8EC28ED29}" srcOrd="0" destOrd="0" presId="urn:microsoft.com/office/officeart/2005/8/layout/default#2"/>
    <dgm:cxn modelId="{A118CDAE-C114-40F4-9E09-80C9F13B27DA}" type="presOf" srcId="{49716641-F022-4819-908C-350F4B2BF450}" destId="{AB76634B-5B6F-4D15-8FFE-B709638C629E}" srcOrd="0" destOrd="0" presId="urn:microsoft.com/office/officeart/2005/8/layout/default#2"/>
    <dgm:cxn modelId="{08CA8E07-B76A-497D-A6DF-4E3B79652803}" srcId="{2771DA0F-E123-49E6-A350-3E8419BAC6EC}" destId="{03491B44-A14F-4747-BA42-78FC83EFB28D}" srcOrd="5" destOrd="0" parTransId="{1FCE6189-5AFC-4F08-A4DD-3A77067993EB}" sibTransId="{71A8E348-F65B-4014-A908-987BA8DAFB16}"/>
    <dgm:cxn modelId="{2553117E-F988-492E-B71F-CF310234B185}" type="presOf" srcId="{5B47516B-9AD3-4714-BA3A-E61BFF1DCDB0}" destId="{36CB00EE-64D8-4FE3-A1A0-EE120F0290F4}" srcOrd="0" destOrd="0" presId="urn:microsoft.com/office/officeart/2005/8/layout/default#2"/>
    <dgm:cxn modelId="{A2D63A30-68B2-4DCD-8738-44B67748CCD3}" type="presParOf" srcId="{46390305-95DE-4AA2-AEC3-4A06FCD2B865}" destId="{C862433A-2813-498C-AE44-DFB8EC28ED29}" srcOrd="0" destOrd="0" presId="urn:microsoft.com/office/officeart/2005/8/layout/default#2"/>
    <dgm:cxn modelId="{21132743-2F37-49A5-9E87-0932D1CAD476}" type="presParOf" srcId="{46390305-95DE-4AA2-AEC3-4A06FCD2B865}" destId="{429F89B7-733D-453B-B38C-C55D5C81A705}" srcOrd="1" destOrd="0" presId="urn:microsoft.com/office/officeart/2005/8/layout/default#2"/>
    <dgm:cxn modelId="{8825B404-A5F6-4629-9DFB-3CFC4C5D2F2B}" type="presParOf" srcId="{46390305-95DE-4AA2-AEC3-4A06FCD2B865}" destId="{36CB00EE-64D8-4FE3-A1A0-EE120F0290F4}" srcOrd="2" destOrd="0" presId="urn:microsoft.com/office/officeart/2005/8/layout/default#2"/>
    <dgm:cxn modelId="{BC592408-50B8-4800-BAE1-C1B9361386E7}" type="presParOf" srcId="{46390305-95DE-4AA2-AEC3-4A06FCD2B865}" destId="{C934D930-7BEE-447F-B185-89CCE796E44F}" srcOrd="3" destOrd="0" presId="urn:microsoft.com/office/officeart/2005/8/layout/default#2"/>
    <dgm:cxn modelId="{DAC6FEEA-B94D-4B10-A1F9-7032EC880995}" type="presParOf" srcId="{46390305-95DE-4AA2-AEC3-4A06FCD2B865}" destId="{FE42A15E-9ECF-4573-8143-1085FBEA39F9}" srcOrd="4" destOrd="0" presId="urn:microsoft.com/office/officeart/2005/8/layout/default#2"/>
    <dgm:cxn modelId="{B078FD9F-A941-411E-8409-5DFFC35327FB}" type="presParOf" srcId="{46390305-95DE-4AA2-AEC3-4A06FCD2B865}" destId="{D2A0AB5E-708E-4394-BA91-6E91F4675A0B}" srcOrd="5" destOrd="0" presId="urn:microsoft.com/office/officeart/2005/8/layout/default#2"/>
    <dgm:cxn modelId="{65F821DA-E812-493E-965B-31C0FFBE8EED}" type="presParOf" srcId="{46390305-95DE-4AA2-AEC3-4A06FCD2B865}" destId="{C27FF49A-46F9-4EEA-B362-F0F5DA104E26}" srcOrd="6" destOrd="0" presId="urn:microsoft.com/office/officeart/2005/8/layout/default#2"/>
    <dgm:cxn modelId="{D891E14E-E391-409D-93DC-2ED347C63DBB}" type="presParOf" srcId="{46390305-95DE-4AA2-AEC3-4A06FCD2B865}" destId="{A83D5883-9E40-4220-83FA-6D60D7A2EED2}" srcOrd="7" destOrd="0" presId="urn:microsoft.com/office/officeart/2005/8/layout/default#2"/>
    <dgm:cxn modelId="{6BFF3907-4F0C-45B6-A9AE-358339555E6C}" type="presParOf" srcId="{46390305-95DE-4AA2-AEC3-4A06FCD2B865}" destId="{AB76634B-5B6F-4D15-8FFE-B709638C629E}" srcOrd="8" destOrd="0" presId="urn:microsoft.com/office/officeart/2005/8/layout/default#2"/>
    <dgm:cxn modelId="{CD7D9F56-2533-4448-A0A5-7C04DAA4A0E7}" type="presParOf" srcId="{46390305-95DE-4AA2-AEC3-4A06FCD2B865}" destId="{5BE431A6-AD6C-4261-B1A1-E84AF2AD45F7}" srcOrd="9" destOrd="0" presId="urn:microsoft.com/office/officeart/2005/8/layout/default#2"/>
    <dgm:cxn modelId="{063074CA-507C-4BBF-88BF-BC28CAA28A1A}" type="presParOf" srcId="{46390305-95DE-4AA2-AEC3-4A06FCD2B865}" destId="{06F9DC74-93E7-43CB-B8C5-946647FD7468}" srcOrd="10" destOrd="0" presId="urn:microsoft.com/office/officeart/2005/8/layout/defaul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8D852C-A581-4790-A4F1-6B98300A616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411C6F1-7764-4823-956C-121A4B718051}" type="pres">
      <dgm:prSet presAssocID="{2B8D852C-A581-4790-A4F1-6B98300A6160}" presName="linear" presStyleCnt="0">
        <dgm:presLayoutVars>
          <dgm:animLvl val="lvl"/>
          <dgm:resizeHandles val="exact"/>
        </dgm:presLayoutVars>
      </dgm:prSet>
      <dgm:spPr/>
      <dgm:t>
        <a:bodyPr/>
        <a:lstStyle/>
        <a:p>
          <a:endParaRPr lang="en-US"/>
        </a:p>
      </dgm:t>
    </dgm:pt>
  </dgm:ptLst>
  <dgm:cxnLst>
    <dgm:cxn modelId="{B31B3D74-8A09-4FB0-9678-BD037A8DDE27}" type="presOf" srcId="{2B8D852C-A581-4790-A4F1-6B98300A6160}" destId="{5411C6F1-7764-4823-956C-121A4B718051}"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72F3D2F-3AA8-4CF2-900D-875C2B7FC27B}" type="doc">
      <dgm:prSet loTypeId="urn:microsoft.com/office/officeart/2005/8/layout/matrix2" loCatId="matrix" qsTypeId="urn:microsoft.com/office/officeart/2005/8/quickstyle/simple3" qsCatId="simple" csTypeId="urn:microsoft.com/office/officeart/2005/8/colors/accent2_4" csCatId="accent2" phldr="1"/>
      <dgm:spPr/>
      <dgm:t>
        <a:bodyPr/>
        <a:lstStyle/>
        <a:p>
          <a:endParaRPr lang="en-US"/>
        </a:p>
      </dgm:t>
    </dgm:pt>
    <dgm:pt modelId="{F0D65184-E15B-4E24-B7AB-A5488A633E99}">
      <dgm:prSet custT="1"/>
      <dgm:spPr>
        <a:solidFill>
          <a:srgbClr val="764885"/>
        </a:solidFill>
      </dgm:spPr>
      <dgm:t>
        <a:bodyPr/>
        <a:lstStyle/>
        <a:p>
          <a:pPr rtl="0"/>
          <a:r>
            <a:rPr lang="en-US" sz="2000" dirty="0" smtClean="0">
              <a:solidFill>
                <a:schemeClr val="bg1"/>
              </a:solidFill>
              <a:latin typeface="Calibri" pitchFamily="34" charset="0"/>
              <a:cs typeface="Calibri" pitchFamily="34" charset="0"/>
            </a:rPr>
            <a:t>Best option if you have cash in hand.</a:t>
          </a:r>
          <a:endParaRPr lang="en-US" sz="2000" dirty="0">
            <a:solidFill>
              <a:schemeClr val="bg1"/>
            </a:solidFill>
            <a:latin typeface="Calibri" pitchFamily="34" charset="0"/>
            <a:cs typeface="Calibri" pitchFamily="34" charset="0"/>
          </a:endParaRPr>
        </a:p>
      </dgm:t>
    </dgm:pt>
    <dgm:pt modelId="{0C5CE37E-11D4-487E-BA53-18B51A1B2CF6}" type="parTrans" cxnId="{2EFA7362-0950-41AE-B03C-33D475AD0646}">
      <dgm:prSet/>
      <dgm:spPr/>
      <dgm:t>
        <a:bodyPr/>
        <a:lstStyle/>
        <a:p>
          <a:endParaRPr lang="en-US"/>
        </a:p>
      </dgm:t>
    </dgm:pt>
    <dgm:pt modelId="{44DF9AAA-0A85-43BE-AE67-EC43181F01AD}" type="sibTrans" cxnId="{2EFA7362-0950-41AE-B03C-33D475AD0646}">
      <dgm:prSet/>
      <dgm:spPr/>
      <dgm:t>
        <a:bodyPr/>
        <a:lstStyle/>
        <a:p>
          <a:endParaRPr lang="en-US"/>
        </a:p>
      </dgm:t>
    </dgm:pt>
    <dgm:pt modelId="{404C5745-F404-4F20-8116-D00BB0E26E60}">
      <dgm:prSet custT="1"/>
      <dgm:spPr>
        <a:solidFill>
          <a:srgbClr val="764885"/>
        </a:solidFill>
      </dgm:spPr>
      <dgm:t>
        <a:bodyPr/>
        <a:lstStyle/>
        <a:p>
          <a:pPr rtl="0"/>
          <a:r>
            <a:rPr lang="en-US" sz="2000" dirty="0" smtClean="0">
              <a:solidFill>
                <a:schemeClr val="bg1"/>
              </a:solidFill>
              <a:latin typeface="Calibri" pitchFamily="34" charset="0"/>
              <a:cs typeface="Calibri" pitchFamily="34" charset="0"/>
            </a:rPr>
            <a:t>Investing at the start of financial year can have higher return potential plus tax savings.</a:t>
          </a:r>
          <a:endParaRPr lang="en-US" sz="2000" dirty="0">
            <a:solidFill>
              <a:schemeClr val="bg1"/>
            </a:solidFill>
            <a:latin typeface="Calibri" pitchFamily="34" charset="0"/>
            <a:cs typeface="Calibri" pitchFamily="34" charset="0"/>
          </a:endParaRPr>
        </a:p>
      </dgm:t>
    </dgm:pt>
    <dgm:pt modelId="{7E35B042-62EC-481A-B271-63692637E335}" type="parTrans" cxnId="{777C6ABE-556F-45B6-AE4B-BD5269FBB482}">
      <dgm:prSet/>
      <dgm:spPr/>
      <dgm:t>
        <a:bodyPr/>
        <a:lstStyle/>
        <a:p>
          <a:endParaRPr lang="en-US"/>
        </a:p>
      </dgm:t>
    </dgm:pt>
    <dgm:pt modelId="{BA81B4EB-887D-43F0-9136-5F8D00727792}" type="sibTrans" cxnId="{777C6ABE-556F-45B6-AE4B-BD5269FBB482}">
      <dgm:prSet/>
      <dgm:spPr/>
      <dgm:t>
        <a:bodyPr/>
        <a:lstStyle/>
        <a:p>
          <a:endParaRPr lang="en-US"/>
        </a:p>
      </dgm:t>
    </dgm:pt>
    <dgm:pt modelId="{3D52FBDD-FD6D-4E05-B9D8-E3739F309342}">
      <dgm:prSet custT="1"/>
      <dgm:spPr>
        <a:solidFill>
          <a:srgbClr val="764986"/>
        </a:solidFill>
      </dgm:spPr>
      <dgm:t>
        <a:bodyPr/>
        <a:lstStyle/>
        <a:p>
          <a:pPr rtl="0"/>
          <a:r>
            <a:rPr lang="en-US" sz="1800" dirty="0" smtClean="0">
              <a:solidFill>
                <a:schemeClr val="bg1"/>
              </a:solidFill>
              <a:latin typeface="Calibri" pitchFamily="34" charset="0"/>
              <a:cs typeface="Calibri" pitchFamily="34" charset="0"/>
            </a:rPr>
            <a:t>If you want to withdraw money all at once after 3 years then lump-sum is better considering the lock in</a:t>
          </a:r>
          <a:r>
            <a:rPr lang="en-US" sz="1800" dirty="0" smtClean="0">
              <a:solidFill>
                <a:schemeClr val="bg1"/>
              </a:solidFill>
            </a:rPr>
            <a:t>.</a:t>
          </a:r>
          <a:endParaRPr lang="en-US" sz="1800" dirty="0">
            <a:solidFill>
              <a:schemeClr val="bg1"/>
            </a:solidFill>
          </a:endParaRPr>
        </a:p>
      </dgm:t>
    </dgm:pt>
    <dgm:pt modelId="{3D9CE72F-37D6-413D-9C1E-C403AC241F6B}" type="parTrans" cxnId="{4A24E244-FB17-4924-B844-206E2A5B9979}">
      <dgm:prSet/>
      <dgm:spPr/>
      <dgm:t>
        <a:bodyPr/>
        <a:lstStyle/>
        <a:p>
          <a:endParaRPr lang="en-US"/>
        </a:p>
      </dgm:t>
    </dgm:pt>
    <dgm:pt modelId="{2825DC10-E08B-436E-A41D-550E6C44E897}" type="sibTrans" cxnId="{4A24E244-FB17-4924-B844-206E2A5B9979}">
      <dgm:prSet/>
      <dgm:spPr/>
      <dgm:t>
        <a:bodyPr/>
        <a:lstStyle/>
        <a:p>
          <a:endParaRPr lang="en-US"/>
        </a:p>
      </dgm:t>
    </dgm:pt>
    <dgm:pt modelId="{F403B10A-0E3F-4E7C-BBCD-7F0B468FC44A}">
      <dgm:prSet custT="1"/>
      <dgm:spPr>
        <a:solidFill>
          <a:srgbClr val="764986"/>
        </a:solidFill>
      </dgm:spPr>
      <dgm:t>
        <a:bodyPr/>
        <a:lstStyle/>
        <a:p>
          <a:pPr rtl="0"/>
          <a:r>
            <a:rPr lang="en-US" sz="1800" dirty="0" smtClean="0">
              <a:solidFill>
                <a:schemeClr val="bg1"/>
              </a:solidFill>
              <a:latin typeface="Calibri" pitchFamily="34" charset="0"/>
              <a:cs typeface="Calibri" pitchFamily="34" charset="0"/>
            </a:rPr>
            <a:t>Beneficial for self employed individuals who do not have a steady source of income. </a:t>
          </a:r>
          <a:endParaRPr lang="en-US" sz="1800" dirty="0">
            <a:solidFill>
              <a:schemeClr val="bg1"/>
            </a:solidFill>
            <a:latin typeface="Calibri" pitchFamily="34" charset="0"/>
            <a:cs typeface="Calibri" pitchFamily="34" charset="0"/>
          </a:endParaRPr>
        </a:p>
      </dgm:t>
    </dgm:pt>
    <dgm:pt modelId="{75595579-3150-4FCB-8175-9A4E5B586D7C}" type="parTrans" cxnId="{24E2C036-6C02-46AE-8595-ED4FF55B3A94}">
      <dgm:prSet/>
      <dgm:spPr/>
      <dgm:t>
        <a:bodyPr/>
        <a:lstStyle/>
        <a:p>
          <a:endParaRPr lang="en-US"/>
        </a:p>
      </dgm:t>
    </dgm:pt>
    <dgm:pt modelId="{CAA9880A-D2A6-4370-83B9-C208465A1D38}" type="sibTrans" cxnId="{24E2C036-6C02-46AE-8595-ED4FF55B3A94}">
      <dgm:prSet/>
      <dgm:spPr/>
      <dgm:t>
        <a:bodyPr/>
        <a:lstStyle/>
        <a:p>
          <a:endParaRPr lang="en-US"/>
        </a:p>
      </dgm:t>
    </dgm:pt>
    <dgm:pt modelId="{64CDBE95-648F-44A5-BB9F-8E9980BA0A6F}">
      <dgm:prSet/>
      <dgm:spPr/>
      <dgm:t>
        <a:bodyPr/>
        <a:lstStyle/>
        <a:p>
          <a:pPr rtl="0"/>
          <a:endParaRPr lang="en-US" dirty="0"/>
        </a:p>
      </dgm:t>
    </dgm:pt>
    <dgm:pt modelId="{F7EB6398-3FE2-47F7-8AF3-2B30A1CDFD34}" type="parTrans" cxnId="{EAEADA4C-8BA7-4639-ADE4-35C7FA9E4C74}">
      <dgm:prSet/>
      <dgm:spPr/>
      <dgm:t>
        <a:bodyPr/>
        <a:lstStyle/>
        <a:p>
          <a:endParaRPr lang="en-US"/>
        </a:p>
      </dgm:t>
    </dgm:pt>
    <dgm:pt modelId="{E5B17BB8-58F6-449F-A81E-50D038DAC094}" type="sibTrans" cxnId="{EAEADA4C-8BA7-4639-ADE4-35C7FA9E4C74}">
      <dgm:prSet/>
      <dgm:spPr/>
      <dgm:t>
        <a:bodyPr/>
        <a:lstStyle/>
        <a:p>
          <a:endParaRPr lang="en-US"/>
        </a:p>
      </dgm:t>
    </dgm:pt>
    <dgm:pt modelId="{C3EF7ED1-7503-42A2-9C1C-0DFBA26D1545}">
      <dgm:prSet/>
      <dgm:spPr/>
      <dgm:t>
        <a:bodyPr/>
        <a:lstStyle/>
        <a:p>
          <a:pPr rtl="0"/>
          <a:endParaRPr lang="en-US" dirty="0"/>
        </a:p>
      </dgm:t>
    </dgm:pt>
    <dgm:pt modelId="{87ADC9F1-AC0E-443D-BCF0-B1799DEC477E}" type="parTrans" cxnId="{970F21C1-5224-43A5-93B8-BFB09E4E9892}">
      <dgm:prSet/>
      <dgm:spPr/>
      <dgm:t>
        <a:bodyPr/>
        <a:lstStyle/>
        <a:p>
          <a:endParaRPr lang="en-US"/>
        </a:p>
      </dgm:t>
    </dgm:pt>
    <dgm:pt modelId="{299FC229-F1D6-4296-AB32-5B795F48283B}" type="sibTrans" cxnId="{970F21C1-5224-43A5-93B8-BFB09E4E9892}">
      <dgm:prSet/>
      <dgm:spPr/>
      <dgm:t>
        <a:bodyPr/>
        <a:lstStyle/>
        <a:p>
          <a:endParaRPr lang="en-US"/>
        </a:p>
      </dgm:t>
    </dgm:pt>
    <dgm:pt modelId="{1F12E090-C555-420B-A79A-BE69ED866DA9}">
      <dgm:prSet/>
      <dgm:spPr/>
      <dgm:t>
        <a:bodyPr/>
        <a:lstStyle/>
        <a:p>
          <a:pPr rtl="0"/>
          <a:endParaRPr lang="en-US" dirty="0"/>
        </a:p>
      </dgm:t>
    </dgm:pt>
    <dgm:pt modelId="{8B68E018-746E-4E77-9CC1-5870695AC5EA}" type="parTrans" cxnId="{B390AA26-588E-4C21-B23A-A87ECB78E8A5}">
      <dgm:prSet/>
      <dgm:spPr/>
      <dgm:t>
        <a:bodyPr/>
        <a:lstStyle/>
        <a:p>
          <a:endParaRPr lang="en-US"/>
        </a:p>
      </dgm:t>
    </dgm:pt>
    <dgm:pt modelId="{9B091B86-937B-435F-AF98-0020A9548106}" type="sibTrans" cxnId="{B390AA26-588E-4C21-B23A-A87ECB78E8A5}">
      <dgm:prSet/>
      <dgm:spPr/>
      <dgm:t>
        <a:bodyPr/>
        <a:lstStyle/>
        <a:p>
          <a:endParaRPr lang="en-US"/>
        </a:p>
      </dgm:t>
    </dgm:pt>
    <dgm:pt modelId="{2CE13E09-D207-464E-AA3B-B0E822550EE8}">
      <dgm:prSet/>
      <dgm:spPr/>
      <dgm:t>
        <a:bodyPr/>
        <a:lstStyle/>
        <a:p>
          <a:pPr rtl="0"/>
          <a:endParaRPr lang="en-US" dirty="0"/>
        </a:p>
      </dgm:t>
    </dgm:pt>
    <dgm:pt modelId="{8D3C1BB4-ADFE-4592-AF02-8852EFCD942D}" type="parTrans" cxnId="{C50F1A8A-6727-46A5-A1C6-AFD741454B3A}">
      <dgm:prSet/>
      <dgm:spPr/>
      <dgm:t>
        <a:bodyPr/>
        <a:lstStyle/>
        <a:p>
          <a:endParaRPr lang="en-US"/>
        </a:p>
      </dgm:t>
    </dgm:pt>
    <dgm:pt modelId="{AB70BA98-9E09-4A69-9B12-274F62AAC032}" type="sibTrans" cxnId="{C50F1A8A-6727-46A5-A1C6-AFD741454B3A}">
      <dgm:prSet/>
      <dgm:spPr/>
      <dgm:t>
        <a:bodyPr/>
        <a:lstStyle/>
        <a:p>
          <a:endParaRPr lang="en-US"/>
        </a:p>
      </dgm:t>
    </dgm:pt>
    <dgm:pt modelId="{B4B619D4-5C6A-49F2-8548-A41CCE4C697F}">
      <dgm:prSet/>
      <dgm:spPr/>
      <dgm:t>
        <a:bodyPr/>
        <a:lstStyle/>
        <a:p>
          <a:endParaRPr lang="en-US" dirty="0"/>
        </a:p>
      </dgm:t>
    </dgm:pt>
    <dgm:pt modelId="{43A2AB41-D9C3-4AAA-8D26-20895F72B572}" type="parTrans" cxnId="{9DC539FC-7F59-442D-88D6-00E4C38965EB}">
      <dgm:prSet/>
      <dgm:spPr/>
      <dgm:t>
        <a:bodyPr/>
        <a:lstStyle/>
        <a:p>
          <a:endParaRPr lang="en-US"/>
        </a:p>
      </dgm:t>
    </dgm:pt>
    <dgm:pt modelId="{A23168D3-3EEA-4617-81DA-0407C9157BDB}" type="sibTrans" cxnId="{9DC539FC-7F59-442D-88D6-00E4C38965EB}">
      <dgm:prSet/>
      <dgm:spPr/>
      <dgm:t>
        <a:bodyPr/>
        <a:lstStyle/>
        <a:p>
          <a:endParaRPr lang="en-US"/>
        </a:p>
      </dgm:t>
    </dgm:pt>
    <dgm:pt modelId="{FC6CAE6E-FA8B-48FC-BE8B-70CC99E5205E}" type="pres">
      <dgm:prSet presAssocID="{372F3D2F-3AA8-4CF2-900D-875C2B7FC27B}" presName="matrix" presStyleCnt="0">
        <dgm:presLayoutVars>
          <dgm:chMax val="1"/>
          <dgm:dir/>
          <dgm:resizeHandles val="exact"/>
        </dgm:presLayoutVars>
      </dgm:prSet>
      <dgm:spPr/>
      <dgm:t>
        <a:bodyPr/>
        <a:lstStyle/>
        <a:p>
          <a:endParaRPr lang="en-US"/>
        </a:p>
      </dgm:t>
    </dgm:pt>
    <dgm:pt modelId="{283D9BBC-624A-46B5-A066-BBA8B8A29DFF}" type="pres">
      <dgm:prSet presAssocID="{372F3D2F-3AA8-4CF2-900D-875C2B7FC27B}" presName="axisShape" presStyleLbl="bgShp" presStyleIdx="0" presStyleCnt="1"/>
      <dgm:spPr/>
    </dgm:pt>
    <dgm:pt modelId="{4AD357B9-EE6F-4695-A494-D1CDB0BCF96A}" type="pres">
      <dgm:prSet presAssocID="{372F3D2F-3AA8-4CF2-900D-875C2B7FC27B}" presName="rect1" presStyleLbl="node1" presStyleIdx="0" presStyleCnt="4" custLinFactNeighborX="-1871" custLinFactNeighborY="-623">
        <dgm:presLayoutVars>
          <dgm:chMax val="0"/>
          <dgm:chPref val="0"/>
          <dgm:bulletEnabled val="1"/>
        </dgm:presLayoutVars>
      </dgm:prSet>
      <dgm:spPr/>
      <dgm:t>
        <a:bodyPr/>
        <a:lstStyle/>
        <a:p>
          <a:endParaRPr lang="en-US"/>
        </a:p>
      </dgm:t>
    </dgm:pt>
    <dgm:pt modelId="{ECCC9A80-BF7E-4C6F-B02D-E2DCD112405C}" type="pres">
      <dgm:prSet presAssocID="{372F3D2F-3AA8-4CF2-900D-875C2B7FC27B}" presName="rect2" presStyleLbl="node1" presStyleIdx="1" presStyleCnt="4">
        <dgm:presLayoutVars>
          <dgm:chMax val="0"/>
          <dgm:chPref val="0"/>
          <dgm:bulletEnabled val="1"/>
        </dgm:presLayoutVars>
      </dgm:prSet>
      <dgm:spPr/>
      <dgm:t>
        <a:bodyPr/>
        <a:lstStyle/>
        <a:p>
          <a:endParaRPr lang="en-US"/>
        </a:p>
      </dgm:t>
    </dgm:pt>
    <dgm:pt modelId="{FD6569CA-939F-4335-8B35-1DF1054447A2}" type="pres">
      <dgm:prSet presAssocID="{372F3D2F-3AA8-4CF2-900D-875C2B7FC27B}" presName="rect3" presStyleLbl="node1" presStyleIdx="2" presStyleCnt="4">
        <dgm:presLayoutVars>
          <dgm:chMax val="0"/>
          <dgm:chPref val="0"/>
          <dgm:bulletEnabled val="1"/>
        </dgm:presLayoutVars>
      </dgm:prSet>
      <dgm:spPr/>
      <dgm:t>
        <a:bodyPr/>
        <a:lstStyle/>
        <a:p>
          <a:endParaRPr lang="en-US"/>
        </a:p>
      </dgm:t>
    </dgm:pt>
    <dgm:pt modelId="{A66179C2-97E9-455D-9105-967BCAD9FB2B}" type="pres">
      <dgm:prSet presAssocID="{372F3D2F-3AA8-4CF2-900D-875C2B7FC27B}" presName="rect4" presStyleLbl="node1" presStyleIdx="3" presStyleCnt="4">
        <dgm:presLayoutVars>
          <dgm:chMax val="0"/>
          <dgm:chPref val="0"/>
          <dgm:bulletEnabled val="1"/>
        </dgm:presLayoutVars>
      </dgm:prSet>
      <dgm:spPr/>
      <dgm:t>
        <a:bodyPr/>
        <a:lstStyle/>
        <a:p>
          <a:endParaRPr lang="en-US"/>
        </a:p>
      </dgm:t>
    </dgm:pt>
  </dgm:ptLst>
  <dgm:cxnLst>
    <dgm:cxn modelId="{970F21C1-5224-43A5-93B8-BFB09E4E9892}" srcId="{372F3D2F-3AA8-4CF2-900D-875C2B7FC27B}" destId="{C3EF7ED1-7503-42A2-9C1C-0DFBA26D1545}" srcOrd="6" destOrd="0" parTransId="{87ADC9F1-AC0E-443D-BCF0-B1799DEC477E}" sibTransId="{299FC229-F1D6-4296-AB32-5B795F48283B}"/>
    <dgm:cxn modelId="{68129B0F-34E1-4601-B476-C103FB8D1201}" type="presOf" srcId="{F403B10A-0E3F-4E7C-BBCD-7F0B468FC44A}" destId="{A66179C2-97E9-455D-9105-967BCAD9FB2B}" srcOrd="0" destOrd="0" presId="urn:microsoft.com/office/officeart/2005/8/layout/matrix2"/>
    <dgm:cxn modelId="{C50F1A8A-6727-46A5-A1C6-AFD741454B3A}" srcId="{372F3D2F-3AA8-4CF2-900D-875C2B7FC27B}" destId="{2CE13E09-D207-464E-AA3B-B0E822550EE8}" srcOrd="8" destOrd="0" parTransId="{8D3C1BB4-ADFE-4592-AF02-8852EFCD942D}" sibTransId="{AB70BA98-9E09-4A69-9B12-274F62AAC032}"/>
    <dgm:cxn modelId="{EAEADA4C-8BA7-4639-ADE4-35C7FA9E4C74}" srcId="{372F3D2F-3AA8-4CF2-900D-875C2B7FC27B}" destId="{64CDBE95-648F-44A5-BB9F-8E9980BA0A6F}" srcOrd="5" destOrd="0" parTransId="{F7EB6398-3FE2-47F7-8AF3-2B30A1CDFD34}" sibTransId="{E5B17BB8-58F6-449F-A81E-50D038DAC094}"/>
    <dgm:cxn modelId="{777C6ABE-556F-45B6-AE4B-BD5269FBB482}" srcId="{372F3D2F-3AA8-4CF2-900D-875C2B7FC27B}" destId="{404C5745-F404-4F20-8116-D00BB0E26E60}" srcOrd="1" destOrd="0" parTransId="{7E35B042-62EC-481A-B271-63692637E335}" sibTransId="{BA81B4EB-887D-43F0-9136-5F8D00727792}"/>
    <dgm:cxn modelId="{2D629150-37CF-4567-882C-7B16415DB87D}" type="presOf" srcId="{372F3D2F-3AA8-4CF2-900D-875C2B7FC27B}" destId="{FC6CAE6E-FA8B-48FC-BE8B-70CC99E5205E}" srcOrd="0" destOrd="0" presId="urn:microsoft.com/office/officeart/2005/8/layout/matrix2"/>
    <dgm:cxn modelId="{24E2C036-6C02-46AE-8595-ED4FF55B3A94}" srcId="{372F3D2F-3AA8-4CF2-900D-875C2B7FC27B}" destId="{F403B10A-0E3F-4E7C-BBCD-7F0B468FC44A}" srcOrd="3" destOrd="0" parTransId="{75595579-3150-4FCB-8175-9A4E5B586D7C}" sibTransId="{CAA9880A-D2A6-4370-83B9-C208465A1D38}"/>
    <dgm:cxn modelId="{4A24E244-FB17-4924-B844-206E2A5B9979}" srcId="{372F3D2F-3AA8-4CF2-900D-875C2B7FC27B}" destId="{3D52FBDD-FD6D-4E05-B9D8-E3739F309342}" srcOrd="2" destOrd="0" parTransId="{3D9CE72F-37D6-413D-9C1E-C403AC241F6B}" sibTransId="{2825DC10-E08B-436E-A41D-550E6C44E897}"/>
    <dgm:cxn modelId="{DE1F9B62-8AF5-49BB-8584-4D30C16DE068}" type="presOf" srcId="{404C5745-F404-4F20-8116-D00BB0E26E60}" destId="{ECCC9A80-BF7E-4C6F-B02D-E2DCD112405C}" srcOrd="0" destOrd="0" presId="urn:microsoft.com/office/officeart/2005/8/layout/matrix2"/>
    <dgm:cxn modelId="{7803FCFB-044E-453A-A2D9-712954F61AF2}" type="presOf" srcId="{F0D65184-E15B-4E24-B7AB-A5488A633E99}" destId="{4AD357B9-EE6F-4695-A494-D1CDB0BCF96A}" srcOrd="0" destOrd="0" presId="urn:microsoft.com/office/officeart/2005/8/layout/matrix2"/>
    <dgm:cxn modelId="{B390AA26-588E-4C21-B23A-A87ECB78E8A5}" srcId="{372F3D2F-3AA8-4CF2-900D-875C2B7FC27B}" destId="{1F12E090-C555-420B-A79A-BE69ED866DA9}" srcOrd="7" destOrd="0" parTransId="{8B68E018-746E-4E77-9CC1-5870695AC5EA}" sibTransId="{9B091B86-937B-435F-AF98-0020A9548106}"/>
    <dgm:cxn modelId="{C714A806-EEBF-480D-B2B0-FE6CED2BE1F2}" type="presOf" srcId="{3D52FBDD-FD6D-4E05-B9D8-E3739F309342}" destId="{FD6569CA-939F-4335-8B35-1DF1054447A2}" srcOrd="0" destOrd="0" presId="urn:microsoft.com/office/officeart/2005/8/layout/matrix2"/>
    <dgm:cxn modelId="{2EFA7362-0950-41AE-B03C-33D475AD0646}" srcId="{372F3D2F-3AA8-4CF2-900D-875C2B7FC27B}" destId="{F0D65184-E15B-4E24-B7AB-A5488A633E99}" srcOrd="0" destOrd="0" parTransId="{0C5CE37E-11D4-487E-BA53-18B51A1B2CF6}" sibTransId="{44DF9AAA-0A85-43BE-AE67-EC43181F01AD}"/>
    <dgm:cxn modelId="{9DC539FC-7F59-442D-88D6-00E4C38965EB}" srcId="{372F3D2F-3AA8-4CF2-900D-875C2B7FC27B}" destId="{B4B619D4-5C6A-49F2-8548-A41CCE4C697F}" srcOrd="4" destOrd="0" parTransId="{43A2AB41-D9C3-4AAA-8D26-20895F72B572}" sibTransId="{A23168D3-3EEA-4617-81DA-0407C9157BDB}"/>
    <dgm:cxn modelId="{CB378BAC-7DAC-4C9F-9E12-037BCDB60610}" type="presParOf" srcId="{FC6CAE6E-FA8B-48FC-BE8B-70CC99E5205E}" destId="{283D9BBC-624A-46B5-A066-BBA8B8A29DFF}" srcOrd="0" destOrd="0" presId="urn:microsoft.com/office/officeart/2005/8/layout/matrix2"/>
    <dgm:cxn modelId="{9CC01644-B3DD-4557-9A74-7753C5FF5366}" type="presParOf" srcId="{FC6CAE6E-FA8B-48FC-BE8B-70CC99E5205E}" destId="{4AD357B9-EE6F-4695-A494-D1CDB0BCF96A}" srcOrd="1" destOrd="0" presId="urn:microsoft.com/office/officeart/2005/8/layout/matrix2"/>
    <dgm:cxn modelId="{464B55AC-AFB8-418F-ACF2-9CD8AF36B2E8}" type="presParOf" srcId="{FC6CAE6E-FA8B-48FC-BE8B-70CC99E5205E}" destId="{ECCC9A80-BF7E-4C6F-B02D-E2DCD112405C}" srcOrd="2" destOrd="0" presId="urn:microsoft.com/office/officeart/2005/8/layout/matrix2"/>
    <dgm:cxn modelId="{01291BA4-7E45-4E22-AF8B-5D44A06343EA}" type="presParOf" srcId="{FC6CAE6E-FA8B-48FC-BE8B-70CC99E5205E}" destId="{FD6569CA-939F-4335-8B35-1DF1054447A2}" srcOrd="3" destOrd="0" presId="urn:microsoft.com/office/officeart/2005/8/layout/matrix2"/>
    <dgm:cxn modelId="{B21972B7-0104-4677-BA46-11193F15F2C9}" type="presParOf" srcId="{FC6CAE6E-FA8B-48FC-BE8B-70CC99E5205E}" destId="{A66179C2-97E9-455D-9105-967BCAD9FB2B}" srcOrd="4" destOrd="0" presId="urn:microsoft.com/office/officeart/2005/8/layout/matrix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9BE9B2E-8F21-4A4F-A01A-7785EA665780}" type="doc">
      <dgm:prSet loTypeId="urn:microsoft.com/office/officeart/2005/8/layout/default#4" loCatId="list" qsTypeId="urn:microsoft.com/office/officeart/2005/8/quickstyle/simple1" qsCatId="simple" csTypeId="urn:microsoft.com/office/officeart/2005/8/colors/accent1_2" csCatId="accent1" phldr="1"/>
      <dgm:spPr/>
      <dgm:t>
        <a:bodyPr/>
        <a:lstStyle/>
        <a:p>
          <a:endParaRPr lang="en-US"/>
        </a:p>
      </dgm:t>
    </dgm:pt>
    <dgm:pt modelId="{023372F7-2AF3-4AE1-AA2D-00C9088897DF}">
      <dgm:prSet phldrT="[Text]" custT="1"/>
      <dgm:spPr>
        <a:solidFill>
          <a:srgbClr val="764885"/>
        </a:solidFill>
      </dgm:spPr>
      <dgm:t>
        <a:bodyPr/>
        <a:lstStyle/>
        <a:p>
          <a:r>
            <a:rPr lang="en-US" sz="2000" dirty="0" smtClean="0">
              <a:latin typeface="Calibri" pitchFamily="34" charset="0"/>
              <a:cs typeface="Calibri" pitchFamily="34" charset="0"/>
            </a:rPr>
            <a:t>Suitable for investors having a long term investment horizon </a:t>
          </a:r>
          <a:endParaRPr lang="en-US" sz="2000" dirty="0">
            <a:latin typeface="Calibri" pitchFamily="34" charset="0"/>
            <a:cs typeface="Calibri" pitchFamily="34" charset="0"/>
          </a:endParaRPr>
        </a:p>
      </dgm:t>
    </dgm:pt>
    <dgm:pt modelId="{C297EBB3-87A1-4468-A405-CBDE7207048D}" type="parTrans" cxnId="{F69E853E-0268-4119-96D5-8F53D94835AB}">
      <dgm:prSet/>
      <dgm:spPr/>
      <dgm:t>
        <a:bodyPr/>
        <a:lstStyle/>
        <a:p>
          <a:endParaRPr lang="en-US"/>
        </a:p>
      </dgm:t>
    </dgm:pt>
    <dgm:pt modelId="{A3BE1858-C039-4F97-A485-DB20098D6809}" type="sibTrans" cxnId="{F69E853E-0268-4119-96D5-8F53D94835AB}">
      <dgm:prSet/>
      <dgm:spPr/>
      <dgm:t>
        <a:bodyPr/>
        <a:lstStyle/>
        <a:p>
          <a:endParaRPr lang="en-US"/>
        </a:p>
      </dgm:t>
    </dgm:pt>
    <dgm:pt modelId="{3ED774F8-48A8-4E64-AD39-B8471FD7DE65}">
      <dgm:prSet phldrT="[Text]" custT="1"/>
      <dgm:spPr>
        <a:solidFill>
          <a:srgbClr val="764885"/>
        </a:solidFill>
      </dgm:spPr>
      <dgm:t>
        <a:bodyPr/>
        <a:lstStyle/>
        <a:p>
          <a:r>
            <a:rPr lang="en-US" sz="2000" dirty="0" smtClean="0">
              <a:latin typeface="Calibri" pitchFamily="34" charset="0"/>
              <a:cs typeface="Calibri" pitchFamily="34" charset="0"/>
            </a:rPr>
            <a:t>Growth plans are auto compounders </a:t>
          </a:r>
          <a:endParaRPr lang="en-US" sz="2000" dirty="0">
            <a:latin typeface="Calibri" pitchFamily="34" charset="0"/>
            <a:cs typeface="Calibri" pitchFamily="34" charset="0"/>
          </a:endParaRPr>
        </a:p>
      </dgm:t>
    </dgm:pt>
    <dgm:pt modelId="{48180CDF-C3FE-4C11-AD1C-8AF9DD26896F}" type="parTrans" cxnId="{34CD5BA9-78A2-423C-A319-7BA32BD6240B}">
      <dgm:prSet/>
      <dgm:spPr/>
      <dgm:t>
        <a:bodyPr/>
        <a:lstStyle/>
        <a:p>
          <a:endParaRPr lang="en-US"/>
        </a:p>
      </dgm:t>
    </dgm:pt>
    <dgm:pt modelId="{6FF414BD-0B1A-4CF8-8828-800881E8A903}" type="sibTrans" cxnId="{34CD5BA9-78A2-423C-A319-7BA32BD6240B}">
      <dgm:prSet/>
      <dgm:spPr/>
      <dgm:t>
        <a:bodyPr/>
        <a:lstStyle/>
        <a:p>
          <a:endParaRPr lang="en-US"/>
        </a:p>
      </dgm:t>
    </dgm:pt>
    <dgm:pt modelId="{6D301A0D-CA41-4022-810A-F0B887C26165}">
      <dgm:prSet phldrT="[Text]" custT="1"/>
      <dgm:spPr>
        <a:solidFill>
          <a:srgbClr val="764885"/>
        </a:solidFill>
      </dgm:spPr>
      <dgm:t>
        <a:bodyPr/>
        <a:lstStyle/>
        <a:p>
          <a:r>
            <a:rPr lang="en-US" sz="2000" dirty="0" smtClean="0">
              <a:latin typeface="Calibri" pitchFamily="34" charset="0"/>
              <a:cs typeface="Calibri" pitchFamily="34" charset="0"/>
            </a:rPr>
            <a:t>Helps to accumulate corpus </a:t>
          </a:r>
          <a:endParaRPr lang="en-US" sz="2000" dirty="0">
            <a:latin typeface="Calibri" pitchFamily="34" charset="0"/>
            <a:cs typeface="Calibri" pitchFamily="34" charset="0"/>
          </a:endParaRPr>
        </a:p>
      </dgm:t>
    </dgm:pt>
    <dgm:pt modelId="{D9D872C8-CFBA-40C0-9111-5E9D8CE0F4DF}" type="parTrans" cxnId="{E528D75A-9044-4797-82C2-C9D53585CBB2}">
      <dgm:prSet/>
      <dgm:spPr/>
      <dgm:t>
        <a:bodyPr/>
        <a:lstStyle/>
        <a:p>
          <a:endParaRPr lang="en-US"/>
        </a:p>
      </dgm:t>
    </dgm:pt>
    <dgm:pt modelId="{1B5D13C4-3077-48FF-885E-4FF986FC4846}" type="sibTrans" cxnId="{E528D75A-9044-4797-82C2-C9D53585CBB2}">
      <dgm:prSet/>
      <dgm:spPr/>
      <dgm:t>
        <a:bodyPr/>
        <a:lstStyle/>
        <a:p>
          <a:endParaRPr lang="en-US"/>
        </a:p>
      </dgm:t>
    </dgm:pt>
    <dgm:pt modelId="{13BCFC3F-071D-4350-A2FD-A101321D9616}">
      <dgm:prSet phldrT="[Text]" custT="1"/>
      <dgm:spPr>
        <a:solidFill>
          <a:srgbClr val="764885"/>
        </a:solidFill>
      </dgm:spPr>
      <dgm:t>
        <a:bodyPr/>
        <a:lstStyle/>
        <a:p>
          <a:r>
            <a:rPr lang="en-US" sz="2000" dirty="0" smtClean="0">
              <a:latin typeface="Calibri" pitchFamily="34" charset="0"/>
              <a:cs typeface="Calibri" pitchFamily="34" charset="0"/>
            </a:rPr>
            <a:t>Dividends declared by companies are reinvested </a:t>
          </a:r>
          <a:endParaRPr lang="en-US" sz="2000" dirty="0">
            <a:latin typeface="Calibri" pitchFamily="34" charset="0"/>
            <a:cs typeface="Calibri" pitchFamily="34" charset="0"/>
          </a:endParaRPr>
        </a:p>
      </dgm:t>
    </dgm:pt>
    <dgm:pt modelId="{499E3AC2-B01B-4FC7-BB33-63A3D8EAEAFE}" type="parTrans" cxnId="{7BD2AA84-6A18-4A9E-8C6A-B0ABED7A65F3}">
      <dgm:prSet/>
      <dgm:spPr/>
      <dgm:t>
        <a:bodyPr/>
        <a:lstStyle/>
        <a:p>
          <a:endParaRPr lang="en-US"/>
        </a:p>
      </dgm:t>
    </dgm:pt>
    <dgm:pt modelId="{53A14D4D-A3AA-4F99-AE30-AD762DB56262}" type="sibTrans" cxnId="{7BD2AA84-6A18-4A9E-8C6A-B0ABED7A65F3}">
      <dgm:prSet/>
      <dgm:spPr/>
      <dgm:t>
        <a:bodyPr/>
        <a:lstStyle/>
        <a:p>
          <a:endParaRPr lang="en-US"/>
        </a:p>
      </dgm:t>
    </dgm:pt>
    <dgm:pt modelId="{24203871-9663-4AE1-9D88-38CE0FF60DEB}" type="pres">
      <dgm:prSet presAssocID="{09BE9B2E-8F21-4A4F-A01A-7785EA665780}" presName="diagram" presStyleCnt="0">
        <dgm:presLayoutVars>
          <dgm:dir/>
          <dgm:resizeHandles val="exact"/>
        </dgm:presLayoutVars>
      </dgm:prSet>
      <dgm:spPr/>
      <dgm:t>
        <a:bodyPr/>
        <a:lstStyle/>
        <a:p>
          <a:endParaRPr lang="en-US"/>
        </a:p>
      </dgm:t>
    </dgm:pt>
    <dgm:pt modelId="{9D421044-355E-490B-BC39-338C5D1DCC13}" type="pres">
      <dgm:prSet presAssocID="{023372F7-2AF3-4AE1-AA2D-00C9088897DF}" presName="node" presStyleLbl="node1" presStyleIdx="0" presStyleCnt="4">
        <dgm:presLayoutVars>
          <dgm:bulletEnabled val="1"/>
        </dgm:presLayoutVars>
      </dgm:prSet>
      <dgm:spPr/>
      <dgm:t>
        <a:bodyPr/>
        <a:lstStyle/>
        <a:p>
          <a:endParaRPr lang="en-US"/>
        </a:p>
      </dgm:t>
    </dgm:pt>
    <dgm:pt modelId="{E68A25AC-EAD9-483E-821E-BBA5EA6BE31A}" type="pres">
      <dgm:prSet presAssocID="{A3BE1858-C039-4F97-A485-DB20098D6809}" presName="sibTrans" presStyleCnt="0"/>
      <dgm:spPr/>
    </dgm:pt>
    <dgm:pt modelId="{0ADF6722-2B2C-477A-A1A3-15F1DC0019D6}" type="pres">
      <dgm:prSet presAssocID="{3ED774F8-48A8-4E64-AD39-B8471FD7DE65}" presName="node" presStyleLbl="node1" presStyleIdx="1" presStyleCnt="4">
        <dgm:presLayoutVars>
          <dgm:bulletEnabled val="1"/>
        </dgm:presLayoutVars>
      </dgm:prSet>
      <dgm:spPr/>
      <dgm:t>
        <a:bodyPr/>
        <a:lstStyle/>
        <a:p>
          <a:endParaRPr lang="en-US"/>
        </a:p>
      </dgm:t>
    </dgm:pt>
    <dgm:pt modelId="{BAB4355E-6D4F-409A-BA72-4AD256A2A536}" type="pres">
      <dgm:prSet presAssocID="{6FF414BD-0B1A-4CF8-8828-800881E8A903}" presName="sibTrans" presStyleCnt="0"/>
      <dgm:spPr/>
    </dgm:pt>
    <dgm:pt modelId="{4710AC35-7CA0-4672-B9BF-7FB3E7171580}" type="pres">
      <dgm:prSet presAssocID="{6D301A0D-CA41-4022-810A-F0B887C26165}" presName="node" presStyleLbl="node1" presStyleIdx="2" presStyleCnt="4">
        <dgm:presLayoutVars>
          <dgm:bulletEnabled val="1"/>
        </dgm:presLayoutVars>
      </dgm:prSet>
      <dgm:spPr/>
      <dgm:t>
        <a:bodyPr/>
        <a:lstStyle/>
        <a:p>
          <a:endParaRPr lang="en-US"/>
        </a:p>
      </dgm:t>
    </dgm:pt>
    <dgm:pt modelId="{68073460-C667-4BDC-9766-D56AC02C8768}" type="pres">
      <dgm:prSet presAssocID="{1B5D13C4-3077-48FF-885E-4FF986FC4846}" presName="sibTrans" presStyleCnt="0"/>
      <dgm:spPr/>
    </dgm:pt>
    <dgm:pt modelId="{2922EF46-38BA-4E64-9B70-7F8AADC06556}" type="pres">
      <dgm:prSet presAssocID="{13BCFC3F-071D-4350-A2FD-A101321D9616}" presName="node" presStyleLbl="node1" presStyleIdx="3" presStyleCnt="4">
        <dgm:presLayoutVars>
          <dgm:bulletEnabled val="1"/>
        </dgm:presLayoutVars>
      </dgm:prSet>
      <dgm:spPr/>
      <dgm:t>
        <a:bodyPr/>
        <a:lstStyle/>
        <a:p>
          <a:endParaRPr lang="en-US"/>
        </a:p>
      </dgm:t>
    </dgm:pt>
  </dgm:ptLst>
  <dgm:cxnLst>
    <dgm:cxn modelId="{FDC6F8C0-1C8E-4109-9CC6-F0CD280E5FD0}" type="presOf" srcId="{3ED774F8-48A8-4E64-AD39-B8471FD7DE65}" destId="{0ADF6722-2B2C-477A-A1A3-15F1DC0019D6}" srcOrd="0" destOrd="0" presId="urn:microsoft.com/office/officeart/2005/8/layout/default#4"/>
    <dgm:cxn modelId="{F69E853E-0268-4119-96D5-8F53D94835AB}" srcId="{09BE9B2E-8F21-4A4F-A01A-7785EA665780}" destId="{023372F7-2AF3-4AE1-AA2D-00C9088897DF}" srcOrd="0" destOrd="0" parTransId="{C297EBB3-87A1-4468-A405-CBDE7207048D}" sibTransId="{A3BE1858-C039-4F97-A485-DB20098D6809}"/>
    <dgm:cxn modelId="{7BD2AA84-6A18-4A9E-8C6A-B0ABED7A65F3}" srcId="{09BE9B2E-8F21-4A4F-A01A-7785EA665780}" destId="{13BCFC3F-071D-4350-A2FD-A101321D9616}" srcOrd="3" destOrd="0" parTransId="{499E3AC2-B01B-4FC7-BB33-63A3D8EAEAFE}" sibTransId="{53A14D4D-A3AA-4F99-AE30-AD762DB56262}"/>
    <dgm:cxn modelId="{20803EF8-96DE-4C37-9EFA-9C8B65C00B66}" type="presOf" srcId="{09BE9B2E-8F21-4A4F-A01A-7785EA665780}" destId="{24203871-9663-4AE1-9D88-38CE0FF60DEB}" srcOrd="0" destOrd="0" presId="urn:microsoft.com/office/officeart/2005/8/layout/default#4"/>
    <dgm:cxn modelId="{A9E0C2CF-7AFE-4BB8-8548-62F5CC8AF214}" type="presOf" srcId="{13BCFC3F-071D-4350-A2FD-A101321D9616}" destId="{2922EF46-38BA-4E64-9B70-7F8AADC06556}" srcOrd="0" destOrd="0" presId="urn:microsoft.com/office/officeart/2005/8/layout/default#4"/>
    <dgm:cxn modelId="{E528D75A-9044-4797-82C2-C9D53585CBB2}" srcId="{09BE9B2E-8F21-4A4F-A01A-7785EA665780}" destId="{6D301A0D-CA41-4022-810A-F0B887C26165}" srcOrd="2" destOrd="0" parTransId="{D9D872C8-CFBA-40C0-9111-5E9D8CE0F4DF}" sibTransId="{1B5D13C4-3077-48FF-885E-4FF986FC4846}"/>
    <dgm:cxn modelId="{D6E2FE55-C922-486A-A74E-AFAF21C1B647}" type="presOf" srcId="{6D301A0D-CA41-4022-810A-F0B887C26165}" destId="{4710AC35-7CA0-4672-B9BF-7FB3E7171580}" srcOrd="0" destOrd="0" presId="urn:microsoft.com/office/officeart/2005/8/layout/default#4"/>
    <dgm:cxn modelId="{34CD5BA9-78A2-423C-A319-7BA32BD6240B}" srcId="{09BE9B2E-8F21-4A4F-A01A-7785EA665780}" destId="{3ED774F8-48A8-4E64-AD39-B8471FD7DE65}" srcOrd="1" destOrd="0" parTransId="{48180CDF-C3FE-4C11-AD1C-8AF9DD26896F}" sibTransId="{6FF414BD-0B1A-4CF8-8828-800881E8A903}"/>
    <dgm:cxn modelId="{D4ABD950-205A-45FD-B791-C8EA995179D4}" type="presOf" srcId="{023372F7-2AF3-4AE1-AA2D-00C9088897DF}" destId="{9D421044-355E-490B-BC39-338C5D1DCC13}" srcOrd="0" destOrd="0" presId="urn:microsoft.com/office/officeart/2005/8/layout/default#4"/>
    <dgm:cxn modelId="{D4D25B97-868C-4A7C-97A8-4A3FDB4C1CEA}" type="presParOf" srcId="{24203871-9663-4AE1-9D88-38CE0FF60DEB}" destId="{9D421044-355E-490B-BC39-338C5D1DCC13}" srcOrd="0" destOrd="0" presId="urn:microsoft.com/office/officeart/2005/8/layout/default#4"/>
    <dgm:cxn modelId="{77D870BE-0D6C-498D-AAC6-436B45F7A416}" type="presParOf" srcId="{24203871-9663-4AE1-9D88-38CE0FF60DEB}" destId="{E68A25AC-EAD9-483E-821E-BBA5EA6BE31A}" srcOrd="1" destOrd="0" presId="urn:microsoft.com/office/officeart/2005/8/layout/default#4"/>
    <dgm:cxn modelId="{4F954764-5B3A-45AF-B806-DBD39501A38A}" type="presParOf" srcId="{24203871-9663-4AE1-9D88-38CE0FF60DEB}" destId="{0ADF6722-2B2C-477A-A1A3-15F1DC0019D6}" srcOrd="2" destOrd="0" presId="urn:microsoft.com/office/officeart/2005/8/layout/default#4"/>
    <dgm:cxn modelId="{A81C6B13-7CDB-481A-A787-024822355DB3}" type="presParOf" srcId="{24203871-9663-4AE1-9D88-38CE0FF60DEB}" destId="{BAB4355E-6D4F-409A-BA72-4AD256A2A536}" srcOrd="3" destOrd="0" presId="urn:microsoft.com/office/officeart/2005/8/layout/default#4"/>
    <dgm:cxn modelId="{6DB00A1D-B3D3-4E82-ACD1-FD337341C429}" type="presParOf" srcId="{24203871-9663-4AE1-9D88-38CE0FF60DEB}" destId="{4710AC35-7CA0-4672-B9BF-7FB3E7171580}" srcOrd="4" destOrd="0" presId="urn:microsoft.com/office/officeart/2005/8/layout/default#4"/>
    <dgm:cxn modelId="{9F06C631-E57D-4265-9E3A-99A4064CF422}" type="presParOf" srcId="{24203871-9663-4AE1-9D88-38CE0FF60DEB}" destId="{68073460-C667-4BDC-9766-D56AC02C8768}" srcOrd="5" destOrd="0" presId="urn:microsoft.com/office/officeart/2005/8/layout/default#4"/>
    <dgm:cxn modelId="{C226CABD-5FBC-4856-8F58-172CEF3962D3}" type="presParOf" srcId="{24203871-9663-4AE1-9D88-38CE0FF60DEB}" destId="{2922EF46-38BA-4E64-9B70-7F8AADC06556}" srcOrd="6" destOrd="0" presId="urn:microsoft.com/office/officeart/2005/8/layout/defaul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9EC121D-026F-4F06-B4F0-C67122849A95}" type="doc">
      <dgm:prSet loTypeId="urn:microsoft.com/office/officeart/2005/8/layout/default#5" loCatId="list" qsTypeId="urn:microsoft.com/office/officeart/2005/8/quickstyle/simple1" qsCatId="simple" csTypeId="urn:microsoft.com/office/officeart/2005/8/colors/accent1_2" csCatId="accent1" phldr="1"/>
      <dgm:spPr/>
      <dgm:t>
        <a:bodyPr/>
        <a:lstStyle/>
        <a:p>
          <a:endParaRPr lang="en-US"/>
        </a:p>
      </dgm:t>
    </dgm:pt>
    <dgm:pt modelId="{8134F48D-519E-4A49-AA60-5D836C31EC87}">
      <dgm:prSet phldrT="[Text]" custT="1"/>
      <dgm:spPr>
        <a:solidFill>
          <a:srgbClr val="764885"/>
        </a:solidFill>
      </dgm:spPr>
      <dgm:t>
        <a:bodyPr/>
        <a:lstStyle/>
        <a:p>
          <a:r>
            <a:rPr lang="en-US" sz="2400" dirty="0" smtClean="0">
              <a:latin typeface="Calibri" pitchFamily="34" charset="0"/>
              <a:cs typeface="Calibri" pitchFamily="34" charset="0"/>
            </a:rPr>
            <a:t>The value of NAV increases when the market is high resulting in more profit.</a:t>
          </a:r>
          <a:endParaRPr lang="en-US" sz="2400" dirty="0">
            <a:latin typeface="Calibri" pitchFamily="34" charset="0"/>
            <a:cs typeface="Calibri" pitchFamily="34" charset="0"/>
          </a:endParaRPr>
        </a:p>
      </dgm:t>
    </dgm:pt>
    <dgm:pt modelId="{8C1D6421-0173-4F39-AFA8-CDC767EB2455}" type="parTrans" cxnId="{798D5EE7-2778-4425-B0E7-560355399340}">
      <dgm:prSet/>
      <dgm:spPr/>
      <dgm:t>
        <a:bodyPr/>
        <a:lstStyle/>
        <a:p>
          <a:endParaRPr lang="en-US"/>
        </a:p>
      </dgm:t>
    </dgm:pt>
    <dgm:pt modelId="{9BB4F177-BD8A-4AF5-B22B-DF3CB996EC36}" type="sibTrans" cxnId="{798D5EE7-2778-4425-B0E7-560355399340}">
      <dgm:prSet/>
      <dgm:spPr/>
      <dgm:t>
        <a:bodyPr/>
        <a:lstStyle/>
        <a:p>
          <a:endParaRPr lang="en-US"/>
        </a:p>
      </dgm:t>
    </dgm:pt>
    <dgm:pt modelId="{D13E160E-F093-4310-9A54-5FA127C54B7D}">
      <dgm:prSet phldrT="[Text]" custT="1"/>
      <dgm:spPr>
        <a:solidFill>
          <a:srgbClr val="764885"/>
        </a:solidFill>
      </dgm:spPr>
      <dgm:t>
        <a:bodyPr/>
        <a:lstStyle/>
        <a:p>
          <a:r>
            <a:rPr lang="en-US" sz="2400" dirty="0" smtClean="0">
              <a:latin typeface="Calibri" pitchFamily="34" charset="0"/>
              <a:cs typeface="Calibri" pitchFamily="34" charset="0"/>
            </a:rPr>
            <a:t>Scheme is suitable for people expecting regular income  </a:t>
          </a:r>
          <a:endParaRPr lang="en-US" sz="2400" dirty="0">
            <a:latin typeface="Calibri" pitchFamily="34" charset="0"/>
            <a:cs typeface="Calibri" pitchFamily="34" charset="0"/>
          </a:endParaRPr>
        </a:p>
      </dgm:t>
    </dgm:pt>
    <dgm:pt modelId="{B7D6699C-7A38-4440-9929-182FEE858218}" type="parTrans" cxnId="{C9F2371A-D0EE-4DFD-96F9-54616AD172BA}">
      <dgm:prSet/>
      <dgm:spPr/>
      <dgm:t>
        <a:bodyPr/>
        <a:lstStyle/>
        <a:p>
          <a:endParaRPr lang="en-US"/>
        </a:p>
      </dgm:t>
    </dgm:pt>
    <dgm:pt modelId="{68299033-E195-4C07-80FB-C1EFA7E72C3C}" type="sibTrans" cxnId="{C9F2371A-D0EE-4DFD-96F9-54616AD172BA}">
      <dgm:prSet/>
      <dgm:spPr/>
      <dgm:t>
        <a:bodyPr/>
        <a:lstStyle/>
        <a:p>
          <a:endParaRPr lang="en-US"/>
        </a:p>
      </dgm:t>
    </dgm:pt>
    <dgm:pt modelId="{2DA0D1AB-3789-4F4F-8EC3-C79C196899B2}">
      <dgm:prSet phldrT="[Text]" custT="1"/>
      <dgm:spPr>
        <a:solidFill>
          <a:srgbClr val="764885"/>
        </a:solidFill>
      </dgm:spPr>
      <dgm:t>
        <a:bodyPr/>
        <a:lstStyle/>
        <a:p>
          <a:r>
            <a:rPr lang="en-US" sz="2400" dirty="0" smtClean="0">
              <a:latin typeface="Calibri" pitchFamily="34" charset="0"/>
              <a:cs typeface="Calibri" pitchFamily="34" charset="0"/>
            </a:rPr>
            <a:t> Dividends maybe paid annually,monthly,quarterly or half yearly </a:t>
          </a:r>
        </a:p>
      </dgm:t>
    </dgm:pt>
    <dgm:pt modelId="{6CD15823-407F-4E56-9599-8694759B033B}" type="parTrans" cxnId="{87C95D56-9056-491C-B74A-88BB909ED172}">
      <dgm:prSet/>
      <dgm:spPr/>
      <dgm:t>
        <a:bodyPr/>
        <a:lstStyle/>
        <a:p>
          <a:endParaRPr lang="en-US"/>
        </a:p>
      </dgm:t>
    </dgm:pt>
    <dgm:pt modelId="{9543962F-B386-4CE7-9096-E62A99743F65}" type="sibTrans" cxnId="{87C95D56-9056-491C-B74A-88BB909ED172}">
      <dgm:prSet/>
      <dgm:spPr/>
      <dgm:t>
        <a:bodyPr/>
        <a:lstStyle/>
        <a:p>
          <a:endParaRPr lang="en-US"/>
        </a:p>
      </dgm:t>
    </dgm:pt>
    <dgm:pt modelId="{71F34CF5-0EC3-439D-90E4-B61FB65FC504}" type="pres">
      <dgm:prSet presAssocID="{49EC121D-026F-4F06-B4F0-C67122849A95}" presName="diagram" presStyleCnt="0">
        <dgm:presLayoutVars>
          <dgm:dir/>
          <dgm:resizeHandles val="exact"/>
        </dgm:presLayoutVars>
      </dgm:prSet>
      <dgm:spPr/>
      <dgm:t>
        <a:bodyPr/>
        <a:lstStyle/>
        <a:p>
          <a:endParaRPr lang="en-US"/>
        </a:p>
      </dgm:t>
    </dgm:pt>
    <dgm:pt modelId="{B2E2C318-99B5-4F50-9D33-FD10C78D5069}" type="pres">
      <dgm:prSet presAssocID="{8134F48D-519E-4A49-AA60-5D836C31EC87}" presName="node" presStyleLbl="node1" presStyleIdx="0" presStyleCnt="3">
        <dgm:presLayoutVars>
          <dgm:bulletEnabled val="1"/>
        </dgm:presLayoutVars>
      </dgm:prSet>
      <dgm:spPr/>
      <dgm:t>
        <a:bodyPr/>
        <a:lstStyle/>
        <a:p>
          <a:endParaRPr lang="en-US"/>
        </a:p>
      </dgm:t>
    </dgm:pt>
    <dgm:pt modelId="{9A2E538F-4EC8-416A-9C1B-02537A0AB12C}" type="pres">
      <dgm:prSet presAssocID="{9BB4F177-BD8A-4AF5-B22B-DF3CB996EC36}" presName="sibTrans" presStyleCnt="0"/>
      <dgm:spPr/>
    </dgm:pt>
    <dgm:pt modelId="{3D4B6E7F-C709-4DA6-AB71-CFE2430C4435}" type="pres">
      <dgm:prSet presAssocID="{D13E160E-F093-4310-9A54-5FA127C54B7D}" presName="node" presStyleLbl="node1" presStyleIdx="1" presStyleCnt="3" custLinFactNeighborX="1945">
        <dgm:presLayoutVars>
          <dgm:bulletEnabled val="1"/>
        </dgm:presLayoutVars>
      </dgm:prSet>
      <dgm:spPr/>
      <dgm:t>
        <a:bodyPr/>
        <a:lstStyle/>
        <a:p>
          <a:endParaRPr lang="en-US"/>
        </a:p>
      </dgm:t>
    </dgm:pt>
    <dgm:pt modelId="{CCE55981-CF39-4FCE-891D-EE1A8BAEC97B}" type="pres">
      <dgm:prSet presAssocID="{68299033-E195-4C07-80FB-C1EFA7E72C3C}" presName="sibTrans" presStyleCnt="0"/>
      <dgm:spPr/>
    </dgm:pt>
    <dgm:pt modelId="{70B28A7B-4248-4F3F-A8F1-DE7C2812C825}" type="pres">
      <dgm:prSet presAssocID="{2DA0D1AB-3789-4F4F-8EC3-C79C196899B2}" presName="node" presStyleLbl="node1" presStyleIdx="2" presStyleCnt="3" custScaleX="105981" custScaleY="93904" custLinFactNeighborX="3" custLinFactNeighborY="1905">
        <dgm:presLayoutVars>
          <dgm:bulletEnabled val="1"/>
        </dgm:presLayoutVars>
      </dgm:prSet>
      <dgm:spPr/>
      <dgm:t>
        <a:bodyPr/>
        <a:lstStyle/>
        <a:p>
          <a:endParaRPr lang="en-US"/>
        </a:p>
      </dgm:t>
    </dgm:pt>
  </dgm:ptLst>
  <dgm:cxnLst>
    <dgm:cxn modelId="{DB063475-DC29-4C8C-8123-00F5C2B5445D}" type="presOf" srcId="{8134F48D-519E-4A49-AA60-5D836C31EC87}" destId="{B2E2C318-99B5-4F50-9D33-FD10C78D5069}" srcOrd="0" destOrd="0" presId="urn:microsoft.com/office/officeart/2005/8/layout/default#5"/>
    <dgm:cxn modelId="{87C95D56-9056-491C-B74A-88BB909ED172}" srcId="{49EC121D-026F-4F06-B4F0-C67122849A95}" destId="{2DA0D1AB-3789-4F4F-8EC3-C79C196899B2}" srcOrd="2" destOrd="0" parTransId="{6CD15823-407F-4E56-9599-8694759B033B}" sibTransId="{9543962F-B386-4CE7-9096-E62A99743F65}"/>
    <dgm:cxn modelId="{4CA0D242-C795-4F20-8AE9-37D1AA59FB09}" type="presOf" srcId="{49EC121D-026F-4F06-B4F0-C67122849A95}" destId="{71F34CF5-0EC3-439D-90E4-B61FB65FC504}" srcOrd="0" destOrd="0" presId="urn:microsoft.com/office/officeart/2005/8/layout/default#5"/>
    <dgm:cxn modelId="{1D143DC8-BBDB-4F1C-A0D0-8C1DCDED0B57}" type="presOf" srcId="{D13E160E-F093-4310-9A54-5FA127C54B7D}" destId="{3D4B6E7F-C709-4DA6-AB71-CFE2430C4435}" srcOrd="0" destOrd="0" presId="urn:microsoft.com/office/officeart/2005/8/layout/default#5"/>
    <dgm:cxn modelId="{C9F2371A-D0EE-4DFD-96F9-54616AD172BA}" srcId="{49EC121D-026F-4F06-B4F0-C67122849A95}" destId="{D13E160E-F093-4310-9A54-5FA127C54B7D}" srcOrd="1" destOrd="0" parTransId="{B7D6699C-7A38-4440-9929-182FEE858218}" sibTransId="{68299033-E195-4C07-80FB-C1EFA7E72C3C}"/>
    <dgm:cxn modelId="{798D5EE7-2778-4425-B0E7-560355399340}" srcId="{49EC121D-026F-4F06-B4F0-C67122849A95}" destId="{8134F48D-519E-4A49-AA60-5D836C31EC87}" srcOrd="0" destOrd="0" parTransId="{8C1D6421-0173-4F39-AFA8-CDC767EB2455}" sibTransId="{9BB4F177-BD8A-4AF5-B22B-DF3CB996EC36}"/>
    <dgm:cxn modelId="{F403C7B6-BDE9-4955-8406-DBBE8482BCD4}" type="presOf" srcId="{2DA0D1AB-3789-4F4F-8EC3-C79C196899B2}" destId="{70B28A7B-4248-4F3F-A8F1-DE7C2812C825}" srcOrd="0" destOrd="0" presId="urn:microsoft.com/office/officeart/2005/8/layout/default#5"/>
    <dgm:cxn modelId="{52192FC6-056C-46F7-9AF1-7A3B963529C9}" type="presParOf" srcId="{71F34CF5-0EC3-439D-90E4-B61FB65FC504}" destId="{B2E2C318-99B5-4F50-9D33-FD10C78D5069}" srcOrd="0" destOrd="0" presId="urn:microsoft.com/office/officeart/2005/8/layout/default#5"/>
    <dgm:cxn modelId="{E2AA4C34-05EA-45E2-9593-C444BB18B06D}" type="presParOf" srcId="{71F34CF5-0EC3-439D-90E4-B61FB65FC504}" destId="{9A2E538F-4EC8-416A-9C1B-02537A0AB12C}" srcOrd="1" destOrd="0" presId="urn:microsoft.com/office/officeart/2005/8/layout/default#5"/>
    <dgm:cxn modelId="{0B453DC4-496D-482B-A095-10DF39081511}" type="presParOf" srcId="{71F34CF5-0EC3-439D-90E4-B61FB65FC504}" destId="{3D4B6E7F-C709-4DA6-AB71-CFE2430C4435}" srcOrd="2" destOrd="0" presId="urn:microsoft.com/office/officeart/2005/8/layout/default#5"/>
    <dgm:cxn modelId="{81BA1D35-BC2B-4F8D-AEC0-25CFF07BEA01}" type="presParOf" srcId="{71F34CF5-0EC3-439D-90E4-B61FB65FC504}" destId="{CCE55981-CF39-4FCE-891D-EE1A8BAEC97B}" srcOrd="3" destOrd="0" presId="urn:microsoft.com/office/officeart/2005/8/layout/default#5"/>
    <dgm:cxn modelId="{9E0048F2-A8EB-49C3-B46C-02CE6616396C}" type="presParOf" srcId="{71F34CF5-0EC3-439D-90E4-B61FB65FC504}" destId="{70B28A7B-4248-4F3F-A8F1-DE7C2812C825}" srcOrd="4" destOrd="0" presId="urn:microsoft.com/office/officeart/2005/8/layout/defaul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70A3C-2627-4E65-B376-534C71E6031A}">
      <dsp:nvSpPr>
        <dsp:cNvPr id="0" name=""/>
        <dsp:cNvSpPr/>
      </dsp:nvSpPr>
      <dsp:spPr>
        <a:xfrm>
          <a:off x="88906" y="393481"/>
          <a:ext cx="3026905" cy="2180366"/>
        </a:xfrm>
        <a:prstGeom prst="flowChartProcess">
          <a:avLst/>
        </a:prstGeom>
        <a:solidFill>
          <a:schemeClr val="accent6">
            <a:lumMod val="75000"/>
          </a:schemeClr>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IN" sz="2500" b="1" kern="1200" dirty="0" smtClean="0"/>
            <a:t>These are mutual fund schemes which invest in more than one asset class i.e. equity, debt and other</a:t>
          </a:r>
          <a:endParaRPr lang="en-US" sz="2500" b="1" kern="1200" dirty="0"/>
        </a:p>
      </dsp:txBody>
      <dsp:txXfrm>
        <a:off x="88906" y="393481"/>
        <a:ext cx="3026905" cy="2180366"/>
      </dsp:txXfrm>
    </dsp:sp>
    <dsp:sp modelId="{19B79F14-79C6-46B3-B47D-69F79CE659E3}">
      <dsp:nvSpPr>
        <dsp:cNvPr id="0" name=""/>
        <dsp:cNvSpPr/>
      </dsp:nvSpPr>
      <dsp:spPr>
        <a:xfrm>
          <a:off x="3305050" y="409636"/>
          <a:ext cx="3410328" cy="2232114"/>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IN" sz="2500" b="1" kern="1200" dirty="0" smtClean="0"/>
            <a:t>Aim to diversify the portfolio to minimise the risk involved. </a:t>
          </a:r>
          <a:endParaRPr lang="en-IN" sz="2500" b="1" kern="1200" dirty="0"/>
        </a:p>
      </dsp:txBody>
      <dsp:txXfrm>
        <a:off x="3305050" y="409636"/>
        <a:ext cx="3410328" cy="2232114"/>
      </dsp:txXfrm>
    </dsp:sp>
    <dsp:sp modelId="{763CBB9F-74F3-4B8C-B87B-6D47B7C6E9CC}">
      <dsp:nvSpPr>
        <dsp:cNvPr id="0" name=""/>
        <dsp:cNvSpPr/>
      </dsp:nvSpPr>
      <dsp:spPr>
        <a:xfrm>
          <a:off x="6821304" y="435766"/>
          <a:ext cx="3410328" cy="2153745"/>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IN" sz="2500" b="1" kern="1200" dirty="0" smtClean="0"/>
            <a:t>Potential to generate relatively better returns than debt funds &amp; less risky than equity funds.</a:t>
          </a:r>
          <a:endParaRPr lang="en-IN" sz="2500" b="1" kern="1200" dirty="0"/>
        </a:p>
      </dsp:txBody>
      <dsp:txXfrm>
        <a:off x="6821304" y="435766"/>
        <a:ext cx="3410328" cy="2153745"/>
      </dsp:txXfrm>
    </dsp:sp>
    <dsp:sp modelId="{CA7A3945-9F71-4E7C-88F1-C5CDBA6EB850}">
      <dsp:nvSpPr>
        <dsp:cNvPr id="0" name=""/>
        <dsp:cNvSpPr/>
      </dsp:nvSpPr>
      <dsp:spPr>
        <a:xfrm>
          <a:off x="1568835" y="2683844"/>
          <a:ext cx="3410328" cy="2179977"/>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IN" sz="2500" b="1" kern="1200" dirty="0" smtClean="0"/>
            <a:t>It is also known as an Asset Allocation Fund</a:t>
          </a:r>
          <a:endParaRPr lang="en-US" sz="2500" b="1" kern="1200" dirty="0"/>
        </a:p>
      </dsp:txBody>
      <dsp:txXfrm>
        <a:off x="1568835" y="2683844"/>
        <a:ext cx="3410328" cy="2179977"/>
      </dsp:txXfrm>
    </dsp:sp>
    <dsp:sp modelId="{57978FF9-BC20-45DE-9044-EBB22614F8CA}">
      <dsp:nvSpPr>
        <dsp:cNvPr id="0" name=""/>
        <dsp:cNvSpPr/>
      </dsp:nvSpPr>
      <dsp:spPr>
        <a:xfrm>
          <a:off x="5124273" y="2669265"/>
          <a:ext cx="3410328" cy="2209135"/>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IN" sz="2500" b="1" kern="1200" dirty="0" smtClean="0"/>
            <a:t>Each hybrid fund has a different combination of equity and debt targeted at different types of investors.</a:t>
          </a:r>
          <a:endParaRPr lang="en-US" sz="2500" b="1" kern="1200" dirty="0"/>
        </a:p>
      </dsp:txBody>
      <dsp:txXfrm>
        <a:off x="5124273" y="2669265"/>
        <a:ext cx="3410328" cy="220913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D5C0F3-609A-47C5-92AA-04D2452E41D0}">
      <dsp:nvSpPr>
        <dsp:cNvPr id="0" name=""/>
        <dsp:cNvSpPr/>
      </dsp:nvSpPr>
      <dsp:spPr>
        <a:xfrm rot="5400000">
          <a:off x="5973273" y="-2426812"/>
          <a:ext cx="979186" cy="608269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Calibri" pitchFamily="34" charset="0"/>
              <a:cs typeface="Calibri" pitchFamily="34" charset="0"/>
            </a:rPr>
            <a:t>Fixed income product provided by the government of India</a:t>
          </a:r>
          <a:endParaRPr lang="en-US" sz="2000" kern="1200" dirty="0">
            <a:latin typeface="Calibri" pitchFamily="34" charset="0"/>
            <a:cs typeface="Calibri" pitchFamily="34" charset="0"/>
          </a:endParaRPr>
        </a:p>
      </dsp:txBody>
      <dsp:txXfrm rot="-5400000">
        <a:off x="3421517" y="172744"/>
        <a:ext cx="6034898" cy="883586"/>
      </dsp:txXfrm>
    </dsp:sp>
    <dsp:sp modelId="{51335E95-FA02-40E8-ADA6-683EC7026FC4}">
      <dsp:nvSpPr>
        <dsp:cNvPr id="0" name=""/>
        <dsp:cNvSpPr/>
      </dsp:nvSpPr>
      <dsp:spPr>
        <a:xfrm>
          <a:off x="0" y="2544"/>
          <a:ext cx="3421517" cy="1223982"/>
        </a:xfrm>
        <a:prstGeom prst="roundRect">
          <a:avLst/>
        </a:prstGeom>
        <a:solidFill>
          <a:srgbClr val="7648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smtClean="0">
              <a:latin typeface="Calibri" pitchFamily="34" charset="0"/>
              <a:cs typeface="Calibri" pitchFamily="34" charset="0"/>
            </a:rPr>
            <a:t>Product  category</a:t>
          </a:r>
          <a:endParaRPr lang="en-US" sz="2400" kern="1200" dirty="0">
            <a:latin typeface="Calibri" pitchFamily="34" charset="0"/>
            <a:cs typeface="Calibri" pitchFamily="34" charset="0"/>
          </a:endParaRPr>
        </a:p>
      </dsp:txBody>
      <dsp:txXfrm>
        <a:off x="59750" y="62294"/>
        <a:ext cx="3302017" cy="1104482"/>
      </dsp:txXfrm>
    </dsp:sp>
    <dsp:sp modelId="{FAD6E562-75A2-4DDF-AADA-B7C1C69DF484}">
      <dsp:nvSpPr>
        <dsp:cNvPr id="0" name=""/>
        <dsp:cNvSpPr/>
      </dsp:nvSpPr>
      <dsp:spPr>
        <a:xfrm rot="5400000">
          <a:off x="5973273" y="-1141630"/>
          <a:ext cx="979186" cy="608269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Calibri" pitchFamily="34" charset="0"/>
              <a:cs typeface="Calibri" pitchFamily="34" charset="0"/>
            </a:rPr>
            <a:t>Eligible for deduction under section 80C.</a:t>
          </a:r>
          <a:endParaRPr lang="en-US" sz="2000" kern="1200" dirty="0">
            <a:latin typeface="Calibri" pitchFamily="34" charset="0"/>
            <a:cs typeface="Calibri" pitchFamily="34" charset="0"/>
          </a:endParaRPr>
        </a:p>
        <a:p>
          <a:pPr marL="228600" lvl="1" indent="-228600" algn="l" defTabSz="889000">
            <a:lnSpc>
              <a:spcPct val="90000"/>
            </a:lnSpc>
            <a:spcBef>
              <a:spcPct val="0"/>
            </a:spcBef>
            <a:spcAft>
              <a:spcPct val="15000"/>
            </a:spcAft>
            <a:buChar char="••"/>
          </a:pPr>
          <a:r>
            <a:rPr lang="en-US" sz="2000" kern="1200" dirty="0" smtClean="0">
              <a:latin typeface="Calibri" pitchFamily="34" charset="0"/>
              <a:cs typeface="Calibri" pitchFamily="34" charset="0"/>
            </a:rPr>
            <a:t>The maturity amount and interest are not taxable after 15 years </a:t>
          </a:r>
          <a:endParaRPr lang="en-US" sz="2000" kern="1200" dirty="0">
            <a:latin typeface="Calibri" pitchFamily="34" charset="0"/>
            <a:cs typeface="Calibri" pitchFamily="34" charset="0"/>
          </a:endParaRPr>
        </a:p>
      </dsp:txBody>
      <dsp:txXfrm rot="-5400000">
        <a:off x="3421517" y="1457926"/>
        <a:ext cx="6034898" cy="883586"/>
      </dsp:txXfrm>
    </dsp:sp>
    <dsp:sp modelId="{247BB35E-160B-441C-8B8A-4E9DD429D44F}">
      <dsp:nvSpPr>
        <dsp:cNvPr id="0" name=""/>
        <dsp:cNvSpPr/>
      </dsp:nvSpPr>
      <dsp:spPr>
        <a:xfrm>
          <a:off x="0" y="1287726"/>
          <a:ext cx="3421517" cy="1223982"/>
        </a:xfrm>
        <a:prstGeom prst="roundRect">
          <a:avLst/>
        </a:prstGeom>
        <a:solidFill>
          <a:srgbClr val="7648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smtClean="0">
              <a:latin typeface="Calibri" pitchFamily="34" charset="0"/>
              <a:cs typeface="Calibri" pitchFamily="34" charset="0"/>
            </a:rPr>
            <a:t>Tax benefits  </a:t>
          </a:r>
          <a:endParaRPr lang="en-US" sz="2400" kern="1200" dirty="0">
            <a:latin typeface="Calibri" pitchFamily="34" charset="0"/>
            <a:cs typeface="Calibri" pitchFamily="34" charset="0"/>
          </a:endParaRPr>
        </a:p>
      </dsp:txBody>
      <dsp:txXfrm>
        <a:off x="59750" y="1347476"/>
        <a:ext cx="3302017" cy="1104482"/>
      </dsp:txXfrm>
    </dsp:sp>
    <dsp:sp modelId="{1120F05B-BDCC-4400-B8B9-2058A9FDED6E}">
      <dsp:nvSpPr>
        <dsp:cNvPr id="0" name=""/>
        <dsp:cNvSpPr/>
      </dsp:nvSpPr>
      <dsp:spPr>
        <a:xfrm rot="5400000">
          <a:off x="5973273" y="143551"/>
          <a:ext cx="979186" cy="608269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Calibri" pitchFamily="34" charset="0"/>
              <a:cs typeface="Calibri" pitchFamily="34" charset="0"/>
            </a:rPr>
            <a:t>7.10% p.a.</a:t>
          </a:r>
          <a:endParaRPr lang="en-US" sz="2000" kern="1200" dirty="0">
            <a:latin typeface="Calibri" pitchFamily="34" charset="0"/>
            <a:cs typeface="Calibri" pitchFamily="34" charset="0"/>
          </a:endParaRPr>
        </a:p>
        <a:p>
          <a:pPr marL="228600" lvl="1" indent="-228600" algn="l" defTabSz="889000">
            <a:lnSpc>
              <a:spcPct val="90000"/>
            </a:lnSpc>
            <a:spcBef>
              <a:spcPct val="0"/>
            </a:spcBef>
            <a:spcAft>
              <a:spcPct val="15000"/>
            </a:spcAft>
            <a:buChar char="••"/>
          </a:pPr>
          <a:r>
            <a:rPr lang="en-US" sz="2000" kern="1200" dirty="0" smtClean="0">
              <a:latin typeface="Calibri" pitchFamily="34" charset="0"/>
              <a:cs typeface="Calibri" pitchFamily="34" charset="0"/>
            </a:rPr>
            <a:t>(From 1</a:t>
          </a:r>
          <a:r>
            <a:rPr lang="en-US" sz="2000" kern="1200" baseline="30000" dirty="0" smtClean="0">
              <a:latin typeface="Calibri" pitchFamily="34" charset="0"/>
              <a:cs typeface="Calibri" pitchFamily="34" charset="0"/>
            </a:rPr>
            <a:t>st </a:t>
          </a:r>
          <a:r>
            <a:rPr lang="en-US" sz="2000" kern="1200" dirty="0" smtClean="0">
              <a:latin typeface="Calibri" pitchFamily="34" charset="0"/>
              <a:cs typeface="Calibri" pitchFamily="34" charset="0"/>
            </a:rPr>
            <a:t>October 2021 to 31</a:t>
          </a:r>
          <a:r>
            <a:rPr lang="en-US" sz="2000" kern="1200" baseline="30000" dirty="0" smtClean="0">
              <a:latin typeface="Calibri" pitchFamily="34" charset="0"/>
              <a:cs typeface="Calibri" pitchFamily="34" charset="0"/>
            </a:rPr>
            <a:t>st</a:t>
          </a:r>
          <a:r>
            <a:rPr lang="en-US" sz="2000" kern="1200" dirty="0" smtClean="0">
              <a:latin typeface="Calibri" pitchFamily="34" charset="0"/>
              <a:cs typeface="Calibri" pitchFamily="34" charset="0"/>
            </a:rPr>
            <a:t> December 2021)</a:t>
          </a:r>
          <a:endParaRPr lang="en-US" sz="2000" kern="1200" dirty="0">
            <a:latin typeface="Calibri" pitchFamily="34" charset="0"/>
            <a:cs typeface="Calibri" pitchFamily="34" charset="0"/>
          </a:endParaRPr>
        </a:p>
      </dsp:txBody>
      <dsp:txXfrm rot="-5400000">
        <a:off x="3421517" y="2743107"/>
        <a:ext cx="6034898" cy="883586"/>
      </dsp:txXfrm>
    </dsp:sp>
    <dsp:sp modelId="{C336972B-07F1-4A74-BF83-1CED8FDFEAD9}">
      <dsp:nvSpPr>
        <dsp:cNvPr id="0" name=""/>
        <dsp:cNvSpPr/>
      </dsp:nvSpPr>
      <dsp:spPr>
        <a:xfrm>
          <a:off x="0" y="2572909"/>
          <a:ext cx="3421517" cy="1223982"/>
        </a:xfrm>
        <a:prstGeom prst="roundRect">
          <a:avLst/>
        </a:prstGeom>
        <a:solidFill>
          <a:srgbClr val="7648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smtClean="0">
              <a:latin typeface="Calibri" pitchFamily="34" charset="0"/>
              <a:cs typeface="Calibri" pitchFamily="34" charset="0"/>
            </a:rPr>
            <a:t>Interest Rate</a:t>
          </a:r>
          <a:endParaRPr lang="en-US" sz="2400" kern="1200" dirty="0">
            <a:latin typeface="Calibri" pitchFamily="34" charset="0"/>
            <a:cs typeface="Calibri" pitchFamily="34" charset="0"/>
          </a:endParaRPr>
        </a:p>
      </dsp:txBody>
      <dsp:txXfrm>
        <a:off x="59750" y="2632659"/>
        <a:ext cx="3302017" cy="1104482"/>
      </dsp:txXfrm>
    </dsp:sp>
    <dsp:sp modelId="{6FB1DBEB-24F2-4340-BDC7-D0CB2FE06D38}">
      <dsp:nvSpPr>
        <dsp:cNvPr id="0" name=""/>
        <dsp:cNvSpPr/>
      </dsp:nvSpPr>
      <dsp:spPr>
        <a:xfrm rot="5400000">
          <a:off x="5973273" y="1428733"/>
          <a:ext cx="979186" cy="608269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Calibri" pitchFamily="34" charset="0"/>
              <a:cs typeface="Calibri" pitchFamily="34" charset="0"/>
            </a:rPr>
            <a:t>15 years </a:t>
          </a:r>
          <a:endParaRPr lang="en-US" sz="2000" kern="1200" dirty="0">
            <a:latin typeface="Calibri" pitchFamily="34" charset="0"/>
            <a:cs typeface="Calibri" pitchFamily="34" charset="0"/>
          </a:endParaRPr>
        </a:p>
      </dsp:txBody>
      <dsp:txXfrm rot="-5400000">
        <a:off x="3421517" y="4028289"/>
        <a:ext cx="6034898" cy="883586"/>
      </dsp:txXfrm>
    </dsp:sp>
    <dsp:sp modelId="{1E0A978D-EE8B-4214-A232-8BFA3312BDD3}">
      <dsp:nvSpPr>
        <dsp:cNvPr id="0" name=""/>
        <dsp:cNvSpPr/>
      </dsp:nvSpPr>
      <dsp:spPr>
        <a:xfrm>
          <a:off x="0" y="3858091"/>
          <a:ext cx="3421517" cy="1223982"/>
        </a:xfrm>
        <a:prstGeom prst="roundRect">
          <a:avLst/>
        </a:prstGeom>
        <a:solidFill>
          <a:srgbClr val="7648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smtClean="0">
              <a:latin typeface="Calibri" pitchFamily="34" charset="0"/>
              <a:cs typeface="Calibri" pitchFamily="34" charset="0"/>
            </a:rPr>
            <a:t>Lock in period:</a:t>
          </a:r>
          <a:endParaRPr lang="en-US" sz="2400" kern="1200" dirty="0">
            <a:latin typeface="Calibri" pitchFamily="34" charset="0"/>
            <a:cs typeface="Calibri" pitchFamily="34" charset="0"/>
          </a:endParaRPr>
        </a:p>
      </dsp:txBody>
      <dsp:txXfrm>
        <a:off x="59750" y="3917841"/>
        <a:ext cx="3302017" cy="110448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90597A-0F73-4B2B-BD29-B4A56936828E}">
      <dsp:nvSpPr>
        <dsp:cNvPr id="0" name=""/>
        <dsp:cNvSpPr/>
      </dsp:nvSpPr>
      <dsp:spPr>
        <a:xfrm rot="10800000">
          <a:off x="1957447" y="2056"/>
          <a:ext cx="6480351" cy="1300714"/>
        </a:xfrm>
        <a:prstGeom prst="homePlate">
          <a:avLst/>
        </a:prstGeom>
        <a:solidFill>
          <a:srgbClr val="764885"/>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3579" tIns="91440" rIns="170688" bIns="91440" numCol="1" spcCol="1270" anchor="t" anchorCtr="0">
          <a:noAutofit/>
        </a:bodyPr>
        <a:lstStyle/>
        <a:p>
          <a:pPr lvl="0" algn="l" defTabSz="1066800">
            <a:lnSpc>
              <a:spcPct val="90000"/>
            </a:lnSpc>
            <a:spcBef>
              <a:spcPct val="0"/>
            </a:spcBef>
            <a:spcAft>
              <a:spcPct val="35000"/>
            </a:spcAft>
          </a:pPr>
          <a:r>
            <a:rPr lang="en-US" sz="2400" kern="1200" dirty="0" smtClean="0">
              <a:solidFill>
                <a:schemeClr val="bg1"/>
              </a:solidFill>
              <a:latin typeface="Calibri" pitchFamily="34" charset="0"/>
              <a:cs typeface="Calibri" pitchFamily="34" charset="0"/>
            </a:rPr>
            <a:t>  Tax on returns </a:t>
          </a:r>
          <a:endParaRPr lang="en-US" sz="2400" kern="1200" dirty="0">
            <a:solidFill>
              <a:schemeClr val="bg1"/>
            </a:solidFill>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solidFill>
                <a:schemeClr val="bg1"/>
              </a:solidFill>
              <a:latin typeface="Calibri" pitchFamily="34" charset="0"/>
              <a:cs typeface="Calibri" pitchFamily="34" charset="0"/>
            </a:rPr>
            <a:t> </a:t>
          </a:r>
          <a:r>
            <a:rPr lang="en-US" sz="1800" b="1" kern="1200" dirty="0" smtClean="0">
              <a:solidFill>
                <a:schemeClr val="bg1"/>
              </a:solidFill>
              <a:latin typeface="Calibri" pitchFamily="34" charset="0"/>
              <a:cs typeface="Calibri" pitchFamily="34" charset="0"/>
            </a:rPr>
            <a:t>FD: </a:t>
          </a:r>
          <a:r>
            <a:rPr lang="en-US" sz="1800" kern="1200" dirty="0" smtClean="0">
              <a:solidFill>
                <a:schemeClr val="bg1"/>
              </a:solidFill>
              <a:latin typeface="Calibri" pitchFamily="34" charset="0"/>
              <a:cs typeface="Calibri" pitchFamily="34" charset="0"/>
            </a:rPr>
            <a:t>Interest is added to the income and is fully taxable.</a:t>
          </a:r>
          <a:endParaRPr lang="en-US" sz="1800" kern="1200" dirty="0">
            <a:solidFill>
              <a:schemeClr val="bg1"/>
            </a:solidFill>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b="1" kern="1200" dirty="0" smtClean="0">
              <a:solidFill>
                <a:schemeClr val="bg1"/>
              </a:solidFill>
              <a:latin typeface="Calibri" pitchFamily="34" charset="0"/>
              <a:cs typeface="Calibri" pitchFamily="34" charset="0"/>
            </a:rPr>
            <a:t> ELSS</a:t>
          </a:r>
          <a:r>
            <a:rPr lang="en-US" sz="1800" kern="1200" dirty="0" smtClean="0">
              <a:solidFill>
                <a:schemeClr val="bg1"/>
              </a:solidFill>
              <a:latin typeface="Calibri" pitchFamily="34" charset="0"/>
              <a:cs typeface="Calibri" pitchFamily="34" charset="0"/>
            </a:rPr>
            <a:t>:@ 10% only if returns exceeds Rs 1,00,000.</a:t>
          </a:r>
          <a:endParaRPr lang="en-US" sz="1800" kern="1200" dirty="0">
            <a:solidFill>
              <a:schemeClr val="bg1"/>
            </a:solidFill>
            <a:latin typeface="Calibri" pitchFamily="34" charset="0"/>
            <a:cs typeface="Calibri" pitchFamily="34" charset="0"/>
          </a:endParaRPr>
        </a:p>
      </dsp:txBody>
      <dsp:txXfrm rot="10800000">
        <a:off x="2282625" y="2056"/>
        <a:ext cx="6155173" cy="1300714"/>
      </dsp:txXfrm>
    </dsp:sp>
    <dsp:sp modelId="{B88DF9F3-6463-4312-8DD9-DB5470443C3D}">
      <dsp:nvSpPr>
        <dsp:cNvPr id="0" name=""/>
        <dsp:cNvSpPr/>
      </dsp:nvSpPr>
      <dsp:spPr>
        <a:xfrm>
          <a:off x="1307090" y="2056"/>
          <a:ext cx="1300714" cy="1300714"/>
        </a:xfrm>
        <a:prstGeom prst="ellipse">
          <a:avLst/>
        </a:prstGeom>
        <a:blipFill rotWithShape="0">
          <a:blip xmlns:r="http://schemas.openxmlformats.org/officeDocument/2006/relationships" r:embed="rId1"/>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BD3EE444-0E16-4619-B470-508FDE87E744}">
      <dsp:nvSpPr>
        <dsp:cNvPr id="0" name=""/>
        <dsp:cNvSpPr/>
      </dsp:nvSpPr>
      <dsp:spPr>
        <a:xfrm rot="10800000">
          <a:off x="1984519" y="1691044"/>
          <a:ext cx="6444256" cy="1634048"/>
        </a:xfrm>
        <a:prstGeom prst="homePlate">
          <a:avLst/>
        </a:prstGeom>
        <a:solidFill>
          <a:srgbClr val="764885"/>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3579" tIns="91440" rIns="170688" bIns="91440" numCol="1" spcCol="1270" anchor="t" anchorCtr="0">
          <a:noAutofit/>
        </a:bodyPr>
        <a:lstStyle/>
        <a:p>
          <a:pPr lvl="0" algn="l" defTabSz="1066800">
            <a:lnSpc>
              <a:spcPct val="90000"/>
            </a:lnSpc>
            <a:spcBef>
              <a:spcPct val="0"/>
            </a:spcBef>
            <a:spcAft>
              <a:spcPct val="35000"/>
            </a:spcAft>
          </a:pPr>
          <a:r>
            <a:rPr lang="en-US" sz="2400" b="0" kern="1200" dirty="0" smtClean="0">
              <a:solidFill>
                <a:schemeClr val="bg1"/>
              </a:solidFill>
              <a:latin typeface="Calibri" pitchFamily="34" charset="0"/>
              <a:cs typeface="Calibri" pitchFamily="34" charset="0"/>
            </a:rPr>
            <a:t> Returns </a:t>
          </a:r>
          <a:endParaRPr lang="en-US" sz="2400" b="0" kern="1200" dirty="0">
            <a:solidFill>
              <a:schemeClr val="bg1"/>
            </a:solidFill>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b="1" kern="1200" dirty="0" smtClean="0">
              <a:solidFill>
                <a:schemeClr val="bg1"/>
              </a:solidFill>
              <a:latin typeface="Calibri" pitchFamily="34" charset="0"/>
              <a:cs typeface="Calibri" pitchFamily="34" charset="0"/>
            </a:rPr>
            <a:t>FD</a:t>
          </a:r>
          <a:r>
            <a:rPr lang="en-US" sz="1800" kern="1200" dirty="0" smtClean="0">
              <a:solidFill>
                <a:schemeClr val="bg1"/>
              </a:solidFill>
              <a:latin typeface="Calibri" pitchFamily="34" charset="0"/>
              <a:cs typeface="Calibri" pitchFamily="34" charset="0"/>
            </a:rPr>
            <a:t>:Rate of interest amounts to 5% for most of the schemes.</a:t>
          </a:r>
          <a:endParaRPr lang="en-US" sz="1800" kern="1200" dirty="0">
            <a:solidFill>
              <a:schemeClr val="bg1"/>
            </a:solidFill>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b="1" kern="1200" dirty="0" smtClean="0">
              <a:solidFill>
                <a:schemeClr val="bg1"/>
              </a:solidFill>
              <a:latin typeface="Calibri" pitchFamily="34" charset="0"/>
              <a:cs typeface="Calibri" pitchFamily="34" charset="0"/>
            </a:rPr>
            <a:t>ELSS</a:t>
          </a:r>
          <a:r>
            <a:rPr lang="en-US" sz="1800" kern="1200" dirty="0" smtClean="0">
              <a:solidFill>
                <a:schemeClr val="bg1"/>
              </a:solidFill>
              <a:latin typeface="Calibri" pitchFamily="34" charset="0"/>
              <a:cs typeface="Calibri" pitchFamily="34" charset="0"/>
            </a:rPr>
            <a:t>:No fixed percentage rate of return but gives inflation beating returns over a long term.</a:t>
          </a:r>
          <a:endParaRPr lang="en-US" sz="1800" kern="1200" dirty="0">
            <a:solidFill>
              <a:schemeClr val="bg1"/>
            </a:solidFill>
            <a:latin typeface="Calibri" pitchFamily="34" charset="0"/>
            <a:cs typeface="Calibri" pitchFamily="34" charset="0"/>
          </a:endParaRPr>
        </a:p>
      </dsp:txBody>
      <dsp:txXfrm rot="10800000">
        <a:off x="2393031" y="1691044"/>
        <a:ext cx="6035744" cy="1634048"/>
      </dsp:txXfrm>
    </dsp:sp>
    <dsp:sp modelId="{CD12C449-FCBF-41A4-B0BB-D27B1E5178BE}">
      <dsp:nvSpPr>
        <dsp:cNvPr id="0" name=""/>
        <dsp:cNvSpPr/>
      </dsp:nvSpPr>
      <dsp:spPr>
        <a:xfrm>
          <a:off x="1316114" y="1857711"/>
          <a:ext cx="1300714" cy="1300714"/>
        </a:xfrm>
        <a:prstGeom prst="ellipse">
          <a:avLst/>
        </a:prstGeom>
        <a:blipFill rotWithShape="0">
          <a:blip xmlns:r="http://schemas.openxmlformats.org/officeDocument/2006/relationships" r:embed="rId2"/>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F389EA63-1C89-46C7-A0A6-334A66813668}">
      <dsp:nvSpPr>
        <dsp:cNvPr id="0" name=""/>
        <dsp:cNvSpPr/>
      </dsp:nvSpPr>
      <dsp:spPr>
        <a:xfrm rot="10800000">
          <a:off x="1957447" y="3713365"/>
          <a:ext cx="6480351" cy="1300714"/>
        </a:xfrm>
        <a:prstGeom prst="homePlate">
          <a:avLst/>
        </a:prstGeom>
        <a:solidFill>
          <a:srgbClr val="764885"/>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3579" tIns="91440" rIns="170688" bIns="91440" numCol="1" spcCol="1270" anchor="t" anchorCtr="0">
          <a:noAutofit/>
        </a:bodyPr>
        <a:lstStyle/>
        <a:p>
          <a:pPr lvl="0" algn="l" defTabSz="1066800">
            <a:lnSpc>
              <a:spcPct val="90000"/>
            </a:lnSpc>
            <a:spcBef>
              <a:spcPct val="0"/>
            </a:spcBef>
            <a:spcAft>
              <a:spcPct val="35000"/>
            </a:spcAft>
          </a:pPr>
          <a:r>
            <a:rPr lang="en-US" sz="2400" kern="1200" dirty="0" smtClean="0">
              <a:solidFill>
                <a:schemeClr val="bg1"/>
              </a:solidFill>
              <a:latin typeface="Calibri" pitchFamily="34" charset="0"/>
              <a:cs typeface="Calibri" pitchFamily="34" charset="0"/>
            </a:rPr>
            <a:t>Lock in  </a:t>
          </a:r>
          <a:endParaRPr lang="en-US" sz="2400" kern="1200" dirty="0">
            <a:solidFill>
              <a:schemeClr val="bg1"/>
            </a:solidFill>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b="1" kern="1200" dirty="0" smtClean="0">
              <a:solidFill>
                <a:schemeClr val="bg1"/>
              </a:solidFill>
              <a:latin typeface="Calibri" pitchFamily="34" charset="0"/>
              <a:cs typeface="Calibri" pitchFamily="34" charset="0"/>
            </a:rPr>
            <a:t>FD: </a:t>
          </a:r>
          <a:r>
            <a:rPr lang="en-US" sz="1800" kern="1200" dirty="0" smtClean="0">
              <a:solidFill>
                <a:schemeClr val="bg1"/>
              </a:solidFill>
              <a:latin typeface="Calibri" pitchFamily="34" charset="0"/>
              <a:cs typeface="Calibri" pitchFamily="34" charset="0"/>
            </a:rPr>
            <a:t>5 years</a:t>
          </a:r>
          <a:endParaRPr lang="en-US" sz="1800" kern="1200" dirty="0">
            <a:solidFill>
              <a:schemeClr val="bg1"/>
            </a:solidFill>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b="1" kern="1200" dirty="0" smtClean="0">
              <a:solidFill>
                <a:schemeClr val="bg1"/>
              </a:solidFill>
              <a:latin typeface="Calibri" pitchFamily="34" charset="0"/>
              <a:cs typeface="Calibri" pitchFamily="34" charset="0"/>
            </a:rPr>
            <a:t>ELSS</a:t>
          </a:r>
          <a:r>
            <a:rPr lang="en-US" sz="1800" kern="1200" dirty="0" smtClean="0">
              <a:solidFill>
                <a:schemeClr val="bg1"/>
              </a:solidFill>
              <a:latin typeface="Calibri" pitchFamily="34" charset="0"/>
              <a:cs typeface="Calibri" pitchFamily="34" charset="0"/>
            </a:rPr>
            <a:t>: 3 Years </a:t>
          </a:r>
          <a:endParaRPr lang="en-US" sz="1800" kern="1200" dirty="0">
            <a:solidFill>
              <a:schemeClr val="bg1"/>
            </a:solidFill>
            <a:latin typeface="Calibri" pitchFamily="34" charset="0"/>
            <a:cs typeface="Calibri" pitchFamily="34" charset="0"/>
          </a:endParaRPr>
        </a:p>
      </dsp:txBody>
      <dsp:txXfrm rot="10800000">
        <a:off x="2282625" y="3713365"/>
        <a:ext cx="6155173" cy="1300714"/>
      </dsp:txXfrm>
    </dsp:sp>
    <dsp:sp modelId="{22DFB479-6C95-432C-875A-CF9A33FB82B3}">
      <dsp:nvSpPr>
        <dsp:cNvPr id="0" name=""/>
        <dsp:cNvSpPr/>
      </dsp:nvSpPr>
      <dsp:spPr>
        <a:xfrm>
          <a:off x="1307090" y="3715422"/>
          <a:ext cx="1300714" cy="1300714"/>
        </a:xfrm>
        <a:prstGeom prst="ellipse">
          <a:avLst/>
        </a:prstGeom>
        <a:blipFill rotWithShape="0">
          <a:blip xmlns:r="http://schemas.openxmlformats.org/officeDocument/2006/relationships" r:embed="rId2"/>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C7745-182C-4F6B-8F8D-BC21099609AC}">
      <dsp:nvSpPr>
        <dsp:cNvPr id="0" name=""/>
        <dsp:cNvSpPr/>
      </dsp:nvSpPr>
      <dsp:spPr>
        <a:xfrm>
          <a:off x="-6094778" y="-932781"/>
          <a:ext cx="7257313" cy="7257313"/>
        </a:xfrm>
        <a:prstGeom prst="blockArc">
          <a:avLst>
            <a:gd name="adj1" fmla="val 18900000"/>
            <a:gd name="adj2" fmla="val 2700000"/>
            <a:gd name="adj3" fmla="val 29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D26956-9D55-4D61-A107-42712549DC9C}">
      <dsp:nvSpPr>
        <dsp:cNvPr id="0" name=""/>
        <dsp:cNvSpPr/>
      </dsp:nvSpPr>
      <dsp:spPr>
        <a:xfrm>
          <a:off x="748375" y="539175"/>
          <a:ext cx="9179427" cy="10783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5940" tIns="60960" rIns="60960" bIns="60960" numCol="1" spcCol="1270" anchor="ctr" anchorCtr="0">
          <a:noAutofit/>
        </a:bodyPr>
        <a:lstStyle/>
        <a:p>
          <a:pPr lvl="0" algn="l" defTabSz="1066800">
            <a:lnSpc>
              <a:spcPct val="90000"/>
            </a:lnSpc>
            <a:spcBef>
              <a:spcPct val="0"/>
            </a:spcBef>
            <a:spcAft>
              <a:spcPct val="35000"/>
            </a:spcAft>
          </a:pPr>
          <a:r>
            <a:rPr lang="en-US" sz="2400" b="1" kern="1200" dirty="0" smtClean="0"/>
            <a:t>Fund manager creates a portfolio according to investment objective of the scheme. </a:t>
          </a:r>
          <a:endParaRPr lang="en-US" sz="2400" b="1" kern="1200" dirty="0"/>
        </a:p>
      </dsp:txBody>
      <dsp:txXfrm>
        <a:off x="748375" y="539175"/>
        <a:ext cx="9179427" cy="1078350"/>
      </dsp:txXfrm>
    </dsp:sp>
    <dsp:sp modelId="{AD0E4FA1-9EA4-40D2-81B8-32F167F24182}">
      <dsp:nvSpPr>
        <dsp:cNvPr id="0" name=""/>
        <dsp:cNvSpPr/>
      </dsp:nvSpPr>
      <dsp:spPr>
        <a:xfrm>
          <a:off x="74406" y="404381"/>
          <a:ext cx="1347937" cy="1347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3AE358-0CF8-4657-A663-CFEED9EA57B8}">
      <dsp:nvSpPr>
        <dsp:cNvPr id="0" name=""/>
        <dsp:cNvSpPr/>
      </dsp:nvSpPr>
      <dsp:spPr>
        <a:xfrm>
          <a:off x="1140355" y="2156700"/>
          <a:ext cx="8787447" cy="10783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5940" tIns="60960" rIns="60960" bIns="60960" numCol="1" spcCol="1270" anchor="ctr" anchorCtr="0">
          <a:noAutofit/>
        </a:bodyPr>
        <a:lstStyle/>
        <a:p>
          <a:pPr lvl="0" algn="l" defTabSz="1066800">
            <a:lnSpc>
              <a:spcPct val="90000"/>
            </a:lnSpc>
            <a:spcBef>
              <a:spcPct val="0"/>
            </a:spcBef>
            <a:spcAft>
              <a:spcPct val="35000"/>
            </a:spcAft>
          </a:pPr>
          <a:r>
            <a:rPr lang="en-US" sz="2400" b="1" kern="1200" dirty="0" smtClean="0"/>
            <a:t>Allocates the funds in Equity &amp; Debt instruments in varying proportions.</a:t>
          </a:r>
          <a:endParaRPr lang="en-US" sz="2400" b="1" kern="1200" dirty="0"/>
        </a:p>
      </dsp:txBody>
      <dsp:txXfrm>
        <a:off x="1140355" y="2156700"/>
        <a:ext cx="8787447" cy="1078350"/>
      </dsp:txXfrm>
    </dsp:sp>
    <dsp:sp modelId="{546D1060-F155-49D1-A46A-75E4A2E65A67}">
      <dsp:nvSpPr>
        <dsp:cNvPr id="0" name=""/>
        <dsp:cNvSpPr/>
      </dsp:nvSpPr>
      <dsp:spPr>
        <a:xfrm>
          <a:off x="466386" y="2021906"/>
          <a:ext cx="1347937" cy="1347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9595CA-4D47-4812-9716-42F0B4338B09}">
      <dsp:nvSpPr>
        <dsp:cNvPr id="0" name=""/>
        <dsp:cNvSpPr/>
      </dsp:nvSpPr>
      <dsp:spPr>
        <a:xfrm>
          <a:off x="748375" y="3774225"/>
          <a:ext cx="9179427" cy="10783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5940" tIns="60960" rIns="60960" bIns="60960" numCol="1" spcCol="1270" anchor="ctr" anchorCtr="0">
          <a:noAutofit/>
        </a:bodyPr>
        <a:lstStyle/>
        <a:p>
          <a:pPr lvl="0" algn="l" defTabSz="1066800">
            <a:lnSpc>
              <a:spcPct val="90000"/>
            </a:lnSpc>
            <a:spcBef>
              <a:spcPct val="0"/>
            </a:spcBef>
            <a:spcAft>
              <a:spcPct val="35000"/>
            </a:spcAft>
          </a:pPr>
          <a:r>
            <a:rPr lang="en-IN" sz="2400" b="1" kern="1200" dirty="0" smtClean="0"/>
            <a:t>The fund manager also buys or sells assets if the market movements are </a:t>
          </a:r>
          <a:r>
            <a:rPr lang="en-IN" sz="2400" b="1" kern="1200" dirty="0" err="1" smtClean="0"/>
            <a:t>favorable</a:t>
          </a:r>
          <a:r>
            <a:rPr lang="en-IN" sz="2400" b="1" kern="1200" dirty="0" smtClean="0"/>
            <a:t>.</a:t>
          </a:r>
          <a:endParaRPr lang="en-US" sz="2400" b="1" kern="1200" dirty="0"/>
        </a:p>
      </dsp:txBody>
      <dsp:txXfrm>
        <a:off x="748375" y="3774225"/>
        <a:ext cx="9179427" cy="1078350"/>
      </dsp:txXfrm>
    </dsp:sp>
    <dsp:sp modelId="{F30C716D-A816-40DF-BB66-D6C4B1017BF2}">
      <dsp:nvSpPr>
        <dsp:cNvPr id="0" name=""/>
        <dsp:cNvSpPr/>
      </dsp:nvSpPr>
      <dsp:spPr>
        <a:xfrm>
          <a:off x="74406" y="3639431"/>
          <a:ext cx="1347937" cy="1347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032DEE-A4BC-4C93-9775-D194106094A6}">
      <dsp:nvSpPr>
        <dsp:cNvPr id="0" name=""/>
        <dsp:cNvSpPr/>
      </dsp:nvSpPr>
      <dsp:spPr>
        <a:xfrm>
          <a:off x="3261" y="902336"/>
          <a:ext cx="2587510" cy="1552506"/>
        </a:xfrm>
        <a:prstGeom prst="rect">
          <a:avLst/>
        </a:prstGeom>
        <a:solidFill>
          <a:srgbClr val="764885"/>
        </a:solidFill>
        <a:ln>
          <a:solidFill>
            <a:srgbClr val="764986"/>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IN" sz="2000" kern="1200" dirty="0" smtClean="0"/>
            <a:t>HELP IN ACCESSING MULTIPLE ASSET CATEGORIES VIA A SINGLE FUND</a:t>
          </a:r>
          <a:endParaRPr lang="en-US" sz="2000" b="0" kern="1200" cap="none" spc="0" dirty="0">
            <a:ln w="18415" cmpd="sng">
              <a:prstDash val="solid"/>
            </a:ln>
            <a:effectLst>
              <a:outerShdw blurRad="63500" dir="3600000" algn="tl" rotWithShape="0">
                <a:srgbClr val="000000">
                  <a:alpha val="70000"/>
                </a:srgbClr>
              </a:outerShdw>
            </a:effectLst>
            <a:latin typeface="Calibri" panose="020F0502020204030204" pitchFamily="34" charset="0"/>
            <a:cs typeface="Calibri" panose="020F0502020204030204" pitchFamily="34" charset="0"/>
          </a:endParaRPr>
        </a:p>
      </dsp:txBody>
      <dsp:txXfrm>
        <a:off x="3261" y="902336"/>
        <a:ext cx="2587510" cy="1552506"/>
      </dsp:txXfrm>
    </dsp:sp>
    <dsp:sp modelId="{BF91CE70-43DA-4227-A412-F8635C71E5C2}">
      <dsp:nvSpPr>
        <dsp:cNvPr id="0" name=""/>
        <dsp:cNvSpPr/>
      </dsp:nvSpPr>
      <dsp:spPr>
        <a:xfrm>
          <a:off x="2849523" y="902336"/>
          <a:ext cx="2587510" cy="1552506"/>
        </a:xfrm>
        <a:prstGeom prst="rect">
          <a:avLst/>
        </a:prstGeom>
        <a:solidFill>
          <a:srgbClr val="764885"/>
        </a:solidFill>
        <a:ln>
          <a:solidFill>
            <a:srgbClr val="764986"/>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IN" sz="2000" kern="1200" dirty="0" smtClean="0"/>
            <a:t>THEY USE PORTFOLIO DIVERSIFICATION AND ASSET ALLO</a:t>
          </a:r>
          <a:r>
            <a:rPr lang="en-IN" sz="1800" kern="1200" dirty="0" smtClean="0"/>
            <a:t>CA</a:t>
          </a:r>
          <a:r>
            <a:rPr lang="en-IN" sz="2000" kern="1200" dirty="0" smtClean="0"/>
            <a:t>TION </a:t>
          </a:r>
          <a:endParaRPr lang="en-US" sz="2000" b="0" kern="1200" cap="none" spc="0" dirty="0">
            <a:ln w="18415" cmpd="sng">
              <a:prstDash val="solid"/>
            </a:ln>
            <a:effectLst>
              <a:outerShdw blurRad="63500" dir="3600000" algn="tl" rotWithShape="0">
                <a:srgbClr val="000000">
                  <a:alpha val="70000"/>
                </a:srgbClr>
              </a:outerShdw>
            </a:effectLst>
            <a:latin typeface="Calibri" panose="020F0502020204030204" pitchFamily="34" charset="0"/>
            <a:cs typeface="Calibri" panose="020F0502020204030204" pitchFamily="34" charset="0"/>
          </a:endParaRPr>
        </a:p>
      </dsp:txBody>
      <dsp:txXfrm>
        <a:off x="2849523" y="902336"/>
        <a:ext cx="2587510" cy="1552506"/>
      </dsp:txXfrm>
    </dsp:sp>
    <dsp:sp modelId="{039E0387-1B88-491E-B21C-6E82B2071209}">
      <dsp:nvSpPr>
        <dsp:cNvPr id="0" name=""/>
        <dsp:cNvSpPr/>
      </dsp:nvSpPr>
      <dsp:spPr>
        <a:xfrm>
          <a:off x="5695785" y="902336"/>
          <a:ext cx="2587510" cy="1552506"/>
        </a:xfrm>
        <a:prstGeom prst="rect">
          <a:avLst/>
        </a:prstGeom>
        <a:solidFill>
          <a:srgbClr val="764885"/>
        </a:solidFill>
        <a:ln>
          <a:solidFill>
            <a:srgbClr val="764986"/>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IN" sz="2000" kern="1200" dirty="0" smtClean="0"/>
            <a:t>CATER RISK WITH OPTIONS FOR CONSERVATIVE, MODERATE, AND AGGRESSIVE INVESTORS.</a:t>
          </a:r>
          <a:endParaRPr lang="en-US" sz="2000" b="0" kern="1200" cap="none" spc="0" dirty="0">
            <a:ln w="18415" cmpd="sng">
              <a:prstDash val="solid"/>
            </a:ln>
            <a:effectLst>
              <a:outerShdw blurRad="63500" dir="3600000" algn="tl" rotWithShape="0">
                <a:srgbClr val="000000">
                  <a:alpha val="70000"/>
                </a:srgbClr>
              </a:outerShdw>
            </a:effectLst>
            <a:latin typeface="Calibri" panose="020F0502020204030204" pitchFamily="34" charset="0"/>
            <a:cs typeface="Calibri" panose="020F0502020204030204" pitchFamily="34" charset="0"/>
          </a:endParaRPr>
        </a:p>
      </dsp:txBody>
      <dsp:txXfrm>
        <a:off x="5695785" y="902336"/>
        <a:ext cx="2587510" cy="1552506"/>
      </dsp:txXfrm>
    </dsp:sp>
    <dsp:sp modelId="{2A65A531-BC5A-4A8E-8EF1-47B17BFE92B3}">
      <dsp:nvSpPr>
        <dsp:cNvPr id="0" name=""/>
        <dsp:cNvSpPr/>
      </dsp:nvSpPr>
      <dsp:spPr>
        <a:xfrm>
          <a:off x="8542047" y="902336"/>
          <a:ext cx="2587510" cy="1552506"/>
        </a:xfrm>
        <a:prstGeom prst="rect">
          <a:avLst/>
        </a:prstGeom>
        <a:solidFill>
          <a:srgbClr val="764885"/>
        </a:solidFill>
        <a:ln>
          <a:solidFill>
            <a:srgbClr val="764986"/>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0" kern="1200" cap="none" spc="0" dirty="0" smtClean="0">
              <a:ln w="18415" cmpd="sng">
                <a:prstDash val="solid"/>
              </a:ln>
              <a:effectLst>
                <a:outerShdw blurRad="63500" dir="3600000" algn="tl" rotWithShape="0">
                  <a:srgbClr val="000000">
                    <a:alpha val="70000"/>
                  </a:srgbClr>
                </a:outerShdw>
              </a:effectLst>
              <a:latin typeface="Calibri" panose="020F0502020204030204" pitchFamily="34" charset="0"/>
              <a:cs typeface="Calibri" panose="020F0502020204030204" pitchFamily="34" charset="0"/>
            </a:rPr>
            <a:t>PREFERRED FOR FIRST TIME INVESTORS &amp; RETIREES</a:t>
          </a:r>
          <a:endParaRPr lang="en-US" sz="2000" b="0" kern="1200" cap="none" spc="0" dirty="0">
            <a:ln w="18415" cmpd="sng">
              <a:prstDash val="solid"/>
            </a:ln>
            <a:effectLst>
              <a:outerShdw blurRad="63500" dir="3600000" algn="tl" rotWithShape="0">
                <a:srgbClr val="000000">
                  <a:alpha val="70000"/>
                </a:srgbClr>
              </a:outerShdw>
            </a:effectLst>
            <a:latin typeface="Calibri" panose="020F0502020204030204" pitchFamily="34" charset="0"/>
            <a:cs typeface="Calibri" panose="020F0502020204030204" pitchFamily="34" charset="0"/>
          </a:endParaRPr>
        </a:p>
      </dsp:txBody>
      <dsp:txXfrm>
        <a:off x="8542047" y="902336"/>
        <a:ext cx="2587510" cy="1552506"/>
      </dsp:txXfrm>
    </dsp:sp>
    <dsp:sp modelId="{9D527D1B-528B-46C0-9E47-583371A244BC}">
      <dsp:nvSpPr>
        <dsp:cNvPr id="0" name=""/>
        <dsp:cNvSpPr/>
      </dsp:nvSpPr>
      <dsp:spPr>
        <a:xfrm>
          <a:off x="1426392" y="2713594"/>
          <a:ext cx="2587510" cy="1552506"/>
        </a:xfrm>
        <a:prstGeom prst="rect">
          <a:avLst/>
        </a:prstGeom>
        <a:solidFill>
          <a:srgbClr val="764885"/>
        </a:solidFill>
        <a:ln>
          <a:solidFill>
            <a:srgbClr val="764986"/>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0" kern="1200" cap="none" spc="0" dirty="0" smtClean="0">
              <a:ln w="18415" cmpd="sng">
                <a:prstDash val="solid"/>
              </a:ln>
              <a:effectLst>
                <a:outerShdw blurRad="63500" dir="3600000" algn="tl" rotWithShape="0">
                  <a:srgbClr val="000000">
                    <a:alpha val="70000"/>
                  </a:srgbClr>
                </a:outerShdw>
              </a:effectLst>
              <a:latin typeface="Calibri" panose="020F0502020204030204" pitchFamily="34" charset="0"/>
              <a:cs typeface="Calibri" panose="020F0502020204030204" pitchFamily="34" charset="0"/>
            </a:rPr>
            <a:t>LTCG IS TAXED @10% OVER RS.1 LAKH &amp; STCG IS TAXED @ 20%</a:t>
          </a:r>
          <a:endParaRPr lang="en-US" sz="2000" kern="1200" dirty="0">
            <a:latin typeface="Calibri" panose="020F0502020204030204" pitchFamily="34" charset="0"/>
            <a:cs typeface="Calibri" panose="020F0502020204030204" pitchFamily="34" charset="0"/>
          </a:endParaRPr>
        </a:p>
      </dsp:txBody>
      <dsp:txXfrm>
        <a:off x="1426392" y="2713594"/>
        <a:ext cx="2587510" cy="1552506"/>
      </dsp:txXfrm>
    </dsp:sp>
    <dsp:sp modelId="{98E83DB2-8BDF-4F00-9E0B-003E351F28EC}">
      <dsp:nvSpPr>
        <dsp:cNvPr id="0" name=""/>
        <dsp:cNvSpPr/>
      </dsp:nvSpPr>
      <dsp:spPr>
        <a:xfrm>
          <a:off x="4272654" y="2713594"/>
          <a:ext cx="2587510" cy="1552506"/>
        </a:xfrm>
        <a:prstGeom prst="rect">
          <a:avLst/>
        </a:prstGeom>
        <a:solidFill>
          <a:srgbClr val="764885"/>
        </a:solidFill>
        <a:ln>
          <a:solidFill>
            <a:srgbClr val="764986"/>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0" kern="1200" cap="none" spc="0" dirty="0" smtClean="0">
              <a:ln w="18415" cmpd="sng">
                <a:prstDash val="solid"/>
              </a:ln>
              <a:effectLst>
                <a:outerShdw blurRad="63500" dir="3600000" algn="tl" rotWithShape="0">
                  <a:srgbClr val="000000">
                    <a:alpha val="70000"/>
                  </a:srgbClr>
                </a:outerShdw>
              </a:effectLst>
              <a:latin typeface="Calibri" panose="020F0502020204030204" pitchFamily="34" charset="0"/>
              <a:cs typeface="Calibri" panose="020F0502020204030204" pitchFamily="34" charset="0"/>
            </a:rPr>
            <a:t>LOW EXPENSE RATIO</a:t>
          </a:r>
          <a:endParaRPr lang="en-US" sz="2000" b="0" kern="1200" cap="none" spc="0" dirty="0">
            <a:ln w="18415" cmpd="sng">
              <a:prstDash val="solid"/>
            </a:ln>
            <a:effectLst>
              <a:outerShdw blurRad="63500" dir="3600000" algn="tl" rotWithShape="0">
                <a:srgbClr val="000000">
                  <a:alpha val="70000"/>
                </a:srgbClr>
              </a:outerShdw>
            </a:effectLst>
            <a:latin typeface="Calibri" panose="020F0502020204030204" pitchFamily="34" charset="0"/>
            <a:cs typeface="Calibri" panose="020F0502020204030204" pitchFamily="34" charset="0"/>
          </a:endParaRPr>
        </a:p>
      </dsp:txBody>
      <dsp:txXfrm>
        <a:off x="4272654" y="2713594"/>
        <a:ext cx="2587510" cy="1552506"/>
      </dsp:txXfrm>
    </dsp:sp>
    <dsp:sp modelId="{BC8A4B54-172F-4AEA-AF06-79C62189FDD4}">
      <dsp:nvSpPr>
        <dsp:cNvPr id="0" name=""/>
        <dsp:cNvSpPr/>
      </dsp:nvSpPr>
      <dsp:spPr>
        <a:xfrm>
          <a:off x="7118916" y="2713594"/>
          <a:ext cx="2587510" cy="1552506"/>
        </a:xfrm>
        <a:prstGeom prst="rect">
          <a:avLst/>
        </a:prstGeom>
        <a:solidFill>
          <a:srgbClr val="764885"/>
        </a:solidFill>
        <a:ln>
          <a:solidFill>
            <a:srgbClr val="764986"/>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0" kern="1200" cap="none" spc="0" dirty="0" smtClean="0">
              <a:ln w="18415" cmpd="sng">
                <a:prstDash val="solid"/>
              </a:ln>
              <a:effectLst>
                <a:outerShdw blurRad="63500" dir="3600000" algn="tl" rotWithShape="0">
                  <a:srgbClr val="000000">
                    <a:alpha val="70000"/>
                  </a:srgbClr>
                </a:outerShdw>
              </a:effectLst>
              <a:latin typeface="Calibri" panose="020F0502020204030204" pitchFamily="34" charset="0"/>
              <a:cs typeface="Calibri" panose="020F0502020204030204" pitchFamily="34" charset="0"/>
            </a:rPr>
            <a:t>LESS VOLTILE</a:t>
          </a:r>
          <a:endParaRPr lang="en-US" sz="2000" b="0" kern="1200" cap="none" spc="0" dirty="0">
            <a:ln w="18415" cmpd="sng">
              <a:prstDash val="solid"/>
            </a:ln>
            <a:effectLst>
              <a:outerShdw blurRad="63500" dir="3600000" algn="tl" rotWithShape="0">
                <a:srgbClr val="000000">
                  <a:alpha val="70000"/>
                </a:srgbClr>
              </a:outerShdw>
            </a:effectLst>
            <a:latin typeface="Calibri" panose="020F0502020204030204" pitchFamily="34" charset="0"/>
            <a:cs typeface="Calibri" panose="020F0502020204030204" pitchFamily="34" charset="0"/>
          </a:endParaRPr>
        </a:p>
      </dsp:txBody>
      <dsp:txXfrm>
        <a:off x="7118916" y="2713594"/>
        <a:ext cx="2587510" cy="15525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F082EA-F3ED-4938-9EE3-9914193D72E4}">
      <dsp:nvSpPr>
        <dsp:cNvPr id="0" name=""/>
        <dsp:cNvSpPr/>
      </dsp:nvSpPr>
      <dsp:spPr>
        <a:xfrm>
          <a:off x="0" y="3693670"/>
          <a:ext cx="10527872" cy="1212345"/>
        </a:xfrm>
        <a:prstGeom prst="rect">
          <a:avLst/>
        </a:prstGeom>
        <a:solidFill>
          <a:srgbClr val="76498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rtl="0">
            <a:lnSpc>
              <a:spcPct val="90000"/>
            </a:lnSpc>
            <a:spcBef>
              <a:spcPct val="0"/>
            </a:spcBef>
            <a:spcAft>
              <a:spcPct val="35000"/>
            </a:spcAft>
          </a:pPr>
          <a:r>
            <a:rPr lang="en-US" sz="2400" kern="1200" dirty="0" smtClean="0">
              <a:latin typeface="Calibri" pitchFamily="34" charset="0"/>
              <a:cs typeface="Calibri" pitchFamily="34" charset="0"/>
            </a:rPr>
            <a:t>ELSS in this case can be used for wealth creation only.</a:t>
          </a:r>
          <a:endParaRPr lang="en-US" sz="2400" kern="1200" dirty="0">
            <a:latin typeface="Calibri" pitchFamily="34" charset="0"/>
            <a:cs typeface="Calibri" pitchFamily="34" charset="0"/>
          </a:endParaRPr>
        </a:p>
      </dsp:txBody>
      <dsp:txXfrm>
        <a:off x="0" y="3693670"/>
        <a:ext cx="10527872" cy="1212345"/>
      </dsp:txXfrm>
    </dsp:sp>
    <dsp:sp modelId="{5F111A15-748D-4DC2-84A1-96646CD83DC7}">
      <dsp:nvSpPr>
        <dsp:cNvPr id="0" name=""/>
        <dsp:cNvSpPr/>
      </dsp:nvSpPr>
      <dsp:spPr>
        <a:xfrm rot="10800000">
          <a:off x="0" y="1847268"/>
          <a:ext cx="10527872" cy="1864586"/>
        </a:xfrm>
        <a:prstGeom prst="upArrowCallout">
          <a:avLst/>
        </a:prstGeom>
        <a:solidFill>
          <a:srgbClr val="76498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rtl="0">
            <a:lnSpc>
              <a:spcPct val="90000"/>
            </a:lnSpc>
            <a:spcBef>
              <a:spcPct val="0"/>
            </a:spcBef>
            <a:spcAft>
              <a:spcPct val="35000"/>
            </a:spcAft>
          </a:pPr>
          <a:r>
            <a:rPr lang="en-US" sz="2400" kern="1200" dirty="0" smtClean="0">
              <a:solidFill>
                <a:schemeClr val="bg1"/>
              </a:solidFill>
              <a:latin typeface="Calibri" pitchFamily="34" charset="0"/>
              <a:cs typeface="Calibri" pitchFamily="34" charset="0"/>
            </a:rPr>
            <a:t>You get up to Rs 12,500 as rebate.</a:t>
          </a:r>
          <a:r>
            <a:rPr lang="en-US" sz="2400" kern="1200" dirty="0" smtClean="0">
              <a:solidFill>
                <a:srgbClr val="764986"/>
              </a:solidFill>
            </a:rPr>
            <a:t>.</a:t>
          </a:r>
          <a:endParaRPr lang="en-US" sz="2400" kern="1200" dirty="0">
            <a:solidFill>
              <a:srgbClr val="764986"/>
            </a:solidFill>
          </a:endParaRPr>
        </a:p>
      </dsp:txBody>
      <dsp:txXfrm rot="10800000">
        <a:off x="0" y="1847268"/>
        <a:ext cx="10527872" cy="1211552"/>
      </dsp:txXfrm>
    </dsp:sp>
    <dsp:sp modelId="{04DCED19-DFED-4B56-BCA2-05461F335442}">
      <dsp:nvSpPr>
        <dsp:cNvPr id="0" name=""/>
        <dsp:cNvSpPr/>
      </dsp:nvSpPr>
      <dsp:spPr>
        <a:xfrm rot="10800000">
          <a:off x="0" y="867"/>
          <a:ext cx="10527872" cy="1864586"/>
        </a:xfrm>
        <a:prstGeom prst="upArrowCallout">
          <a:avLst/>
        </a:prstGeom>
        <a:solidFill>
          <a:srgbClr val="76498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rtl="0">
            <a:lnSpc>
              <a:spcPct val="90000"/>
            </a:lnSpc>
            <a:spcBef>
              <a:spcPct val="0"/>
            </a:spcBef>
            <a:spcAft>
              <a:spcPct val="35000"/>
            </a:spcAft>
          </a:pPr>
          <a:r>
            <a:rPr lang="en-US" sz="2400" kern="1200" dirty="0" smtClean="0">
              <a:latin typeface="Calibri" pitchFamily="34" charset="0"/>
              <a:cs typeface="Calibri" pitchFamily="34" charset="0"/>
            </a:rPr>
            <a:t>When your gross income is less than Rs 5,00,000 or Rs 5,00,000.  </a:t>
          </a:r>
          <a:endParaRPr lang="en-US" sz="2400" kern="1200" dirty="0">
            <a:latin typeface="Calibri" pitchFamily="34" charset="0"/>
            <a:cs typeface="Calibri" pitchFamily="34" charset="0"/>
          </a:endParaRPr>
        </a:p>
      </dsp:txBody>
      <dsp:txXfrm rot="10800000">
        <a:off x="0" y="867"/>
        <a:ext cx="10527872" cy="12115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2433A-2813-498C-AE44-DFB8EC28ED29}">
      <dsp:nvSpPr>
        <dsp:cNvPr id="0" name=""/>
        <dsp:cNvSpPr/>
      </dsp:nvSpPr>
      <dsp:spPr>
        <a:xfrm>
          <a:off x="0" y="553329"/>
          <a:ext cx="3212122" cy="1927273"/>
        </a:xfrm>
        <a:prstGeom prst="rect">
          <a:avLst/>
        </a:prstGeom>
        <a:solidFill>
          <a:srgbClr val="76498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latin typeface="Calibri" pitchFamily="34" charset="0"/>
              <a:cs typeface="Calibri" pitchFamily="34" charset="0"/>
            </a:rPr>
            <a:t>Power of Compounding</a:t>
          </a:r>
          <a:endParaRPr lang="en-US" sz="2000" kern="1200" dirty="0">
            <a:latin typeface="Calibri" pitchFamily="34" charset="0"/>
            <a:cs typeface="Calibri" pitchFamily="34" charset="0"/>
          </a:endParaRPr>
        </a:p>
      </dsp:txBody>
      <dsp:txXfrm>
        <a:off x="0" y="553329"/>
        <a:ext cx="3212122" cy="1927273"/>
      </dsp:txXfrm>
    </dsp:sp>
    <dsp:sp modelId="{36CB00EE-64D8-4FE3-A1A0-EE120F0290F4}">
      <dsp:nvSpPr>
        <dsp:cNvPr id="0" name=""/>
        <dsp:cNvSpPr/>
      </dsp:nvSpPr>
      <dsp:spPr>
        <a:xfrm>
          <a:off x="3533335" y="553329"/>
          <a:ext cx="3212122" cy="1927273"/>
        </a:xfrm>
        <a:prstGeom prst="rect">
          <a:avLst/>
        </a:prstGeom>
        <a:solidFill>
          <a:srgbClr val="76498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latin typeface="Calibri" pitchFamily="34" charset="0"/>
              <a:cs typeface="Calibri" pitchFamily="34" charset="0"/>
            </a:rPr>
            <a:t>Lowers the Risk of Market Fluctuation</a:t>
          </a:r>
          <a:endParaRPr lang="en-US" sz="2000" kern="1200" dirty="0">
            <a:latin typeface="Calibri" pitchFamily="34" charset="0"/>
            <a:cs typeface="Calibri" pitchFamily="34" charset="0"/>
          </a:endParaRPr>
        </a:p>
      </dsp:txBody>
      <dsp:txXfrm>
        <a:off x="3533335" y="553329"/>
        <a:ext cx="3212122" cy="1927273"/>
      </dsp:txXfrm>
    </dsp:sp>
    <dsp:sp modelId="{FE42A15E-9ECF-4573-8143-1085FBEA39F9}">
      <dsp:nvSpPr>
        <dsp:cNvPr id="0" name=""/>
        <dsp:cNvSpPr/>
      </dsp:nvSpPr>
      <dsp:spPr>
        <a:xfrm>
          <a:off x="7066670" y="553329"/>
          <a:ext cx="3212122" cy="1927273"/>
        </a:xfrm>
        <a:prstGeom prst="rect">
          <a:avLst/>
        </a:prstGeom>
        <a:solidFill>
          <a:srgbClr val="76498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latin typeface="Calibri" pitchFamily="34" charset="0"/>
              <a:cs typeface="Calibri" pitchFamily="34" charset="0"/>
            </a:rPr>
            <a:t>Investment in ELSS becomes Hugely affordable with SIP</a:t>
          </a:r>
          <a:endParaRPr lang="en-US" sz="2000" kern="1200" dirty="0">
            <a:latin typeface="Calibri" pitchFamily="34" charset="0"/>
            <a:cs typeface="Calibri" pitchFamily="34" charset="0"/>
          </a:endParaRPr>
        </a:p>
      </dsp:txBody>
      <dsp:txXfrm>
        <a:off x="7066670" y="553329"/>
        <a:ext cx="3212122" cy="1927273"/>
      </dsp:txXfrm>
    </dsp:sp>
    <dsp:sp modelId="{C27FF49A-46F9-4EEA-B362-F0F5DA104E26}">
      <dsp:nvSpPr>
        <dsp:cNvPr id="0" name=""/>
        <dsp:cNvSpPr/>
      </dsp:nvSpPr>
      <dsp:spPr>
        <a:xfrm>
          <a:off x="0" y="2801815"/>
          <a:ext cx="3212122" cy="1927273"/>
        </a:xfrm>
        <a:prstGeom prst="rect">
          <a:avLst/>
        </a:prstGeom>
        <a:solidFill>
          <a:srgbClr val="76498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latin typeface="Calibri" pitchFamily="34" charset="0"/>
              <a:cs typeface="Calibri" pitchFamily="34" charset="0"/>
            </a:rPr>
            <a:t>Beneficial for New Investors and Salaried Income Individuals</a:t>
          </a:r>
          <a:endParaRPr lang="en-US" sz="2000" kern="1200" dirty="0">
            <a:solidFill>
              <a:schemeClr val="bg1"/>
            </a:solidFill>
            <a:latin typeface="Calibri" pitchFamily="34" charset="0"/>
            <a:cs typeface="Calibri" pitchFamily="34" charset="0"/>
          </a:endParaRPr>
        </a:p>
      </dsp:txBody>
      <dsp:txXfrm>
        <a:off x="0" y="2801815"/>
        <a:ext cx="3212122" cy="1927273"/>
      </dsp:txXfrm>
    </dsp:sp>
    <dsp:sp modelId="{AB76634B-5B6F-4D15-8FFE-B709638C629E}">
      <dsp:nvSpPr>
        <dsp:cNvPr id="0" name=""/>
        <dsp:cNvSpPr/>
      </dsp:nvSpPr>
      <dsp:spPr>
        <a:xfrm>
          <a:off x="3533335" y="2801815"/>
          <a:ext cx="3212122" cy="1927273"/>
        </a:xfrm>
        <a:prstGeom prst="rect">
          <a:avLst/>
        </a:prstGeom>
        <a:solidFill>
          <a:srgbClr val="76498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latin typeface="Calibri" pitchFamily="34" charset="0"/>
              <a:cs typeface="Calibri" pitchFamily="34" charset="0"/>
            </a:rPr>
            <a:t>Rupee Cost Averaging: More units are purchased when market is low and less units are purchased when is high</a:t>
          </a:r>
          <a:endParaRPr lang="en-US" sz="2000" kern="1200" dirty="0">
            <a:latin typeface="Calibri" pitchFamily="34" charset="0"/>
            <a:cs typeface="Calibri" pitchFamily="34" charset="0"/>
          </a:endParaRPr>
        </a:p>
      </dsp:txBody>
      <dsp:txXfrm>
        <a:off x="3533335" y="2801815"/>
        <a:ext cx="3212122" cy="1927273"/>
      </dsp:txXfrm>
    </dsp:sp>
    <dsp:sp modelId="{06F9DC74-93E7-43CB-B8C5-946647FD7468}">
      <dsp:nvSpPr>
        <dsp:cNvPr id="0" name=""/>
        <dsp:cNvSpPr/>
      </dsp:nvSpPr>
      <dsp:spPr>
        <a:xfrm>
          <a:off x="7066670" y="2801815"/>
          <a:ext cx="3212122" cy="1927273"/>
        </a:xfrm>
        <a:prstGeom prst="rect">
          <a:avLst/>
        </a:prstGeom>
        <a:solidFill>
          <a:srgbClr val="76498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latin typeface="Calibri" pitchFamily="34" charset="0"/>
              <a:cs typeface="Calibri" pitchFamily="34" charset="0"/>
            </a:rPr>
            <a:t>Simplified Investment Process</a:t>
          </a:r>
          <a:endParaRPr lang="en-US" sz="2000" kern="1200" dirty="0">
            <a:latin typeface="Calibri" pitchFamily="34" charset="0"/>
            <a:cs typeface="Calibri" pitchFamily="34" charset="0"/>
          </a:endParaRPr>
        </a:p>
      </dsp:txBody>
      <dsp:txXfrm>
        <a:off x="7066670" y="2801815"/>
        <a:ext cx="3212122" cy="19272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3D9BBC-624A-46B5-A066-BBA8B8A29DFF}">
      <dsp:nvSpPr>
        <dsp:cNvPr id="0" name=""/>
        <dsp:cNvSpPr/>
      </dsp:nvSpPr>
      <dsp:spPr>
        <a:xfrm>
          <a:off x="1010438" y="0"/>
          <a:ext cx="5314031" cy="5314031"/>
        </a:xfrm>
        <a:prstGeom prst="quadArrow">
          <a:avLst>
            <a:gd name="adj1" fmla="val 2000"/>
            <a:gd name="adj2" fmla="val 4000"/>
            <a:gd name="adj3" fmla="val 5000"/>
          </a:avLst>
        </a:prstGeom>
        <a:solidFill>
          <a:schemeClr val="accent2">
            <a:tint val="55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4AD357B9-EE6F-4695-A494-D1CDB0BCF96A}">
      <dsp:nvSpPr>
        <dsp:cNvPr id="0" name=""/>
        <dsp:cNvSpPr/>
      </dsp:nvSpPr>
      <dsp:spPr>
        <a:xfrm>
          <a:off x="1316080" y="332169"/>
          <a:ext cx="2125612" cy="2125612"/>
        </a:xfrm>
        <a:prstGeom prst="roundRect">
          <a:avLst/>
        </a:prstGeom>
        <a:solidFill>
          <a:srgbClr val="764885"/>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solidFill>
                <a:schemeClr val="bg1"/>
              </a:solidFill>
              <a:latin typeface="Calibri" pitchFamily="34" charset="0"/>
              <a:cs typeface="Calibri" pitchFamily="34" charset="0"/>
            </a:rPr>
            <a:t>Best option if you have cash in hand.</a:t>
          </a:r>
          <a:endParaRPr lang="en-US" sz="2000" kern="1200" dirty="0">
            <a:solidFill>
              <a:schemeClr val="bg1"/>
            </a:solidFill>
            <a:latin typeface="Calibri" pitchFamily="34" charset="0"/>
            <a:cs typeface="Calibri" pitchFamily="34" charset="0"/>
          </a:endParaRPr>
        </a:p>
      </dsp:txBody>
      <dsp:txXfrm>
        <a:off x="1419844" y="435933"/>
        <a:ext cx="1918084" cy="1918084"/>
      </dsp:txXfrm>
    </dsp:sp>
    <dsp:sp modelId="{ECCC9A80-BF7E-4C6F-B02D-E2DCD112405C}">
      <dsp:nvSpPr>
        <dsp:cNvPr id="0" name=""/>
        <dsp:cNvSpPr/>
      </dsp:nvSpPr>
      <dsp:spPr>
        <a:xfrm>
          <a:off x="3853445" y="345412"/>
          <a:ext cx="2125612" cy="2125612"/>
        </a:xfrm>
        <a:prstGeom prst="roundRect">
          <a:avLst/>
        </a:prstGeom>
        <a:solidFill>
          <a:srgbClr val="764885"/>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solidFill>
                <a:schemeClr val="bg1"/>
              </a:solidFill>
              <a:latin typeface="Calibri" pitchFamily="34" charset="0"/>
              <a:cs typeface="Calibri" pitchFamily="34" charset="0"/>
            </a:rPr>
            <a:t>Investing at the start of financial year can have higher return potential plus tax savings.</a:t>
          </a:r>
          <a:endParaRPr lang="en-US" sz="2000" kern="1200" dirty="0">
            <a:solidFill>
              <a:schemeClr val="bg1"/>
            </a:solidFill>
            <a:latin typeface="Calibri" pitchFamily="34" charset="0"/>
            <a:cs typeface="Calibri" pitchFamily="34" charset="0"/>
          </a:endParaRPr>
        </a:p>
      </dsp:txBody>
      <dsp:txXfrm>
        <a:off x="3957209" y="449176"/>
        <a:ext cx="1918084" cy="1918084"/>
      </dsp:txXfrm>
    </dsp:sp>
    <dsp:sp modelId="{FD6569CA-939F-4335-8B35-1DF1054447A2}">
      <dsp:nvSpPr>
        <dsp:cNvPr id="0" name=""/>
        <dsp:cNvSpPr/>
      </dsp:nvSpPr>
      <dsp:spPr>
        <a:xfrm>
          <a:off x="1355850" y="2843006"/>
          <a:ext cx="2125612" cy="2125612"/>
        </a:xfrm>
        <a:prstGeom prst="roundRect">
          <a:avLst/>
        </a:prstGeom>
        <a:solidFill>
          <a:srgbClr val="764986"/>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solidFill>
                <a:schemeClr val="bg1"/>
              </a:solidFill>
              <a:latin typeface="Calibri" pitchFamily="34" charset="0"/>
              <a:cs typeface="Calibri" pitchFamily="34" charset="0"/>
            </a:rPr>
            <a:t>If you want to withdraw money all at once after 3 years then lump-sum is better considering the lock in</a:t>
          </a:r>
          <a:r>
            <a:rPr lang="en-US" sz="1800" kern="1200" dirty="0" smtClean="0">
              <a:solidFill>
                <a:schemeClr val="bg1"/>
              </a:solidFill>
            </a:rPr>
            <a:t>.</a:t>
          </a:r>
          <a:endParaRPr lang="en-US" sz="1800" kern="1200" dirty="0">
            <a:solidFill>
              <a:schemeClr val="bg1"/>
            </a:solidFill>
          </a:endParaRPr>
        </a:p>
      </dsp:txBody>
      <dsp:txXfrm>
        <a:off x="1459614" y="2946770"/>
        <a:ext cx="1918084" cy="1918084"/>
      </dsp:txXfrm>
    </dsp:sp>
    <dsp:sp modelId="{A66179C2-97E9-455D-9105-967BCAD9FB2B}">
      <dsp:nvSpPr>
        <dsp:cNvPr id="0" name=""/>
        <dsp:cNvSpPr/>
      </dsp:nvSpPr>
      <dsp:spPr>
        <a:xfrm>
          <a:off x="3853445" y="2843006"/>
          <a:ext cx="2125612" cy="2125612"/>
        </a:xfrm>
        <a:prstGeom prst="roundRect">
          <a:avLst/>
        </a:prstGeom>
        <a:solidFill>
          <a:srgbClr val="764986"/>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solidFill>
                <a:schemeClr val="bg1"/>
              </a:solidFill>
              <a:latin typeface="Calibri" pitchFamily="34" charset="0"/>
              <a:cs typeface="Calibri" pitchFamily="34" charset="0"/>
            </a:rPr>
            <a:t>Beneficial for self employed individuals who do not have a steady source of income. </a:t>
          </a:r>
          <a:endParaRPr lang="en-US" sz="1800" kern="1200" dirty="0">
            <a:solidFill>
              <a:schemeClr val="bg1"/>
            </a:solidFill>
            <a:latin typeface="Calibri" pitchFamily="34" charset="0"/>
            <a:cs typeface="Calibri" pitchFamily="34" charset="0"/>
          </a:endParaRPr>
        </a:p>
      </dsp:txBody>
      <dsp:txXfrm>
        <a:off x="3957209" y="2946770"/>
        <a:ext cx="1918084" cy="191808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421044-355E-490B-BC39-338C5D1DCC13}">
      <dsp:nvSpPr>
        <dsp:cNvPr id="0" name=""/>
        <dsp:cNvSpPr/>
      </dsp:nvSpPr>
      <dsp:spPr>
        <a:xfrm>
          <a:off x="573699" y="1894"/>
          <a:ext cx="3226336" cy="1935801"/>
        </a:xfrm>
        <a:prstGeom prst="rect">
          <a:avLst/>
        </a:prstGeom>
        <a:solidFill>
          <a:srgbClr val="7648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cs typeface="Calibri" pitchFamily="34" charset="0"/>
            </a:rPr>
            <a:t>Suitable for investors having a long term investment horizon </a:t>
          </a:r>
          <a:endParaRPr lang="en-US" sz="2000" kern="1200" dirty="0">
            <a:latin typeface="Calibri" pitchFamily="34" charset="0"/>
            <a:cs typeface="Calibri" pitchFamily="34" charset="0"/>
          </a:endParaRPr>
        </a:p>
      </dsp:txBody>
      <dsp:txXfrm>
        <a:off x="573699" y="1894"/>
        <a:ext cx="3226336" cy="1935801"/>
      </dsp:txXfrm>
    </dsp:sp>
    <dsp:sp modelId="{0ADF6722-2B2C-477A-A1A3-15F1DC0019D6}">
      <dsp:nvSpPr>
        <dsp:cNvPr id="0" name=""/>
        <dsp:cNvSpPr/>
      </dsp:nvSpPr>
      <dsp:spPr>
        <a:xfrm>
          <a:off x="4122669" y="1894"/>
          <a:ext cx="3226336" cy="1935801"/>
        </a:xfrm>
        <a:prstGeom prst="rect">
          <a:avLst/>
        </a:prstGeom>
        <a:solidFill>
          <a:srgbClr val="7648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cs typeface="Calibri" pitchFamily="34" charset="0"/>
            </a:rPr>
            <a:t>Growth plans are auto compounders </a:t>
          </a:r>
          <a:endParaRPr lang="en-US" sz="2000" kern="1200" dirty="0">
            <a:latin typeface="Calibri" pitchFamily="34" charset="0"/>
            <a:cs typeface="Calibri" pitchFamily="34" charset="0"/>
          </a:endParaRPr>
        </a:p>
      </dsp:txBody>
      <dsp:txXfrm>
        <a:off x="4122669" y="1894"/>
        <a:ext cx="3226336" cy="1935801"/>
      </dsp:txXfrm>
    </dsp:sp>
    <dsp:sp modelId="{4710AC35-7CA0-4672-B9BF-7FB3E7171580}">
      <dsp:nvSpPr>
        <dsp:cNvPr id="0" name=""/>
        <dsp:cNvSpPr/>
      </dsp:nvSpPr>
      <dsp:spPr>
        <a:xfrm>
          <a:off x="573699" y="2260329"/>
          <a:ext cx="3226336" cy="1935801"/>
        </a:xfrm>
        <a:prstGeom prst="rect">
          <a:avLst/>
        </a:prstGeom>
        <a:solidFill>
          <a:srgbClr val="7648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cs typeface="Calibri" pitchFamily="34" charset="0"/>
            </a:rPr>
            <a:t>Helps to accumulate corpus </a:t>
          </a:r>
          <a:endParaRPr lang="en-US" sz="2000" kern="1200" dirty="0">
            <a:latin typeface="Calibri" pitchFamily="34" charset="0"/>
            <a:cs typeface="Calibri" pitchFamily="34" charset="0"/>
          </a:endParaRPr>
        </a:p>
      </dsp:txBody>
      <dsp:txXfrm>
        <a:off x="573699" y="2260329"/>
        <a:ext cx="3226336" cy="1935801"/>
      </dsp:txXfrm>
    </dsp:sp>
    <dsp:sp modelId="{2922EF46-38BA-4E64-9B70-7F8AADC06556}">
      <dsp:nvSpPr>
        <dsp:cNvPr id="0" name=""/>
        <dsp:cNvSpPr/>
      </dsp:nvSpPr>
      <dsp:spPr>
        <a:xfrm>
          <a:off x="4122669" y="2260329"/>
          <a:ext cx="3226336" cy="1935801"/>
        </a:xfrm>
        <a:prstGeom prst="rect">
          <a:avLst/>
        </a:prstGeom>
        <a:solidFill>
          <a:srgbClr val="7648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cs typeface="Calibri" pitchFamily="34" charset="0"/>
            </a:rPr>
            <a:t>Dividends declared by companies are reinvested </a:t>
          </a:r>
          <a:endParaRPr lang="en-US" sz="2000" kern="1200" dirty="0">
            <a:latin typeface="Calibri" pitchFamily="34" charset="0"/>
            <a:cs typeface="Calibri" pitchFamily="34" charset="0"/>
          </a:endParaRPr>
        </a:p>
      </dsp:txBody>
      <dsp:txXfrm>
        <a:off x="4122669" y="2260329"/>
        <a:ext cx="3226336" cy="19358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2C318-99B5-4F50-9D33-FD10C78D5069}">
      <dsp:nvSpPr>
        <dsp:cNvPr id="0" name=""/>
        <dsp:cNvSpPr/>
      </dsp:nvSpPr>
      <dsp:spPr>
        <a:xfrm>
          <a:off x="650676" y="1966"/>
          <a:ext cx="3484862" cy="2090917"/>
        </a:xfrm>
        <a:prstGeom prst="rect">
          <a:avLst/>
        </a:prstGeom>
        <a:solidFill>
          <a:srgbClr val="7648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Calibri" pitchFamily="34" charset="0"/>
              <a:cs typeface="Calibri" pitchFamily="34" charset="0"/>
            </a:rPr>
            <a:t>The value of NAV increases when the market is high resulting in more profit.</a:t>
          </a:r>
          <a:endParaRPr lang="en-US" sz="2400" kern="1200" dirty="0">
            <a:latin typeface="Calibri" pitchFamily="34" charset="0"/>
            <a:cs typeface="Calibri" pitchFamily="34" charset="0"/>
          </a:endParaRPr>
        </a:p>
      </dsp:txBody>
      <dsp:txXfrm>
        <a:off x="650676" y="1966"/>
        <a:ext cx="3484862" cy="2090917"/>
      </dsp:txXfrm>
    </dsp:sp>
    <dsp:sp modelId="{3D4B6E7F-C709-4DA6-AB71-CFE2430C4435}">
      <dsp:nvSpPr>
        <dsp:cNvPr id="0" name=""/>
        <dsp:cNvSpPr/>
      </dsp:nvSpPr>
      <dsp:spPr>
        <a:xfrm>
          <a:off x="4551805" y="1966"/>
          <a:ext cx="3484862" cy="2090917"/>
        </a:xfrm>
        <a:prstGeom prst="rect">
          <a:avLst/>
        </a:prstGeom>
        <a:solidFill>
          <a:srgbClr val="7648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Calibri" pitchFamily="34" charset="0"/>
              <a:cs typeface="Calibri" pitchFamily="34" charset="0"/>
            </a:rPr>
            <a:t>Scheme is suitable for people expecting regular income  </a:t>
          </a:r>
          <a:endParaRPr lang="en-US" sz="2400" kern="1200" dirty="0">
            <a:latin typeface="Calibri" pitchFamily="34" charset="0"/>
            <a:cs typeface="Calibri" pitchFamily="34" charset="0"/>
          </a:endParaRPr>
        </a:p>
      </dsp:txBody>
      <dsp:txXfrm>
        <a:off x="4551805" y="1966"/>
        <a:ext cx="3484862" cy="2090917"/>
      </dsp:txXfrm>
    </dsp:sp>
    <dsp:sp modelId="{70B28A7B-4248-4F3F-A8F1-DE7C2812C825}">
      <dsp:nvSpPr>
        <dsp:cNvPr id="0" name=""/>
        <dsp:cNvSpPr/>
      </dsp:nvSpPr>
      <dsp:spPr>
        <a:xfrm>
          <a:off x="2463240" y="2443336"/>
          <a:ext cx="3693292" cy="1963455"/>
        </a:xfrm>
        <a:prstGeom prst="rect">
          <a:avLst/>
        </a:prstGeom>
        <a:solidFill>
          <a:srgbClr val="7648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Calibri" pitchFamily="34" charset="0"/>
              <a:cs typeface="Calibri" pitchFamily="34" charset="0"/>
            </a:rPr>
            <a:t> Dividends maybe paid annually,monthly,quarterly or half yearly </a:t>
          </a:r>
        </a:p>
      </dsp:txBody>
      <dsp:txXfrm>
        <a:off x="2463240" y="2443336"/>
        <a:ext cx="3693292" cy="196345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3#7">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2">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default#4">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5">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0.53652</cdr:x>
      <cdr:y>0.05702</cdr:y>
    </cdr:from>
    <cdr:to>
      <cdr:x>0.66492</cdr:x>
      <cdr:y>0.11605</cdr:y>
    </cdr:to>
    <cdr:sp macro="" textlink="">
      <cdr:nvSpPr>
        <cdr:cNvPr id="2" name="TextBox 1"/>
        <cdr:cNvSpPr txBox="1"/>
      </cdr:nvSpPr>
      <cdr:spPr>
        <a:xfrm xmlns:a="http://schemas.openxmlformats.org/drawingml/2006/main">
          <a:off x="9295757" y="566789"/>
          <a:ext cx="2224585" cy="586854"/>
        </a:xfrm>
        <a:prstGeom xmlns:a="http://schemas.openxmlformats.org/drawingml/2006/main" prst="rect">
          <a:avLst/>
        </a:prstGeom>
      </cdr:spPr>
      <cdr:txBody>
        <a:bodyPr xmlns:a="http://schemas.openxmlformats.org/drawingml/2006/main" vert="horz" wrap="square" lIns="91440" tIns="45720" rIns="91440" bIns="45720" rtlCol="0">
          <a:noAutofit/>
        </a:bodyPr>
        <a:lstStyle xmlns:a="http://schemas.openxmlformats.org/drawingml/2006/main"/>
        <a:p xmlns:a="http://schemas.openxmlformats.org/drawingml/2006/main">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cdr:txBody>
    </cdr:sp>
  </cdr:relSizeAnchor>
  <cdr:relSizeAnchor xmlns:cdr="http://schemas.openxmlformats.org/drawingml/2006/chartDrawing">
    <cdr:from>
      <cdr:x>0.30651</cdr:x>
      <cdr:y>0.27393</cdr:y>
    </cdr:from>
    <cdr:to>
      <cdr:x>0.49399</cdr:x>
      <cdr:y>0.32747</cdr:y>
    </cdr:to>
    <cdr:sp macro="" textlink="">
      <cdr:nvSpPr>
        <cdr:cNvPr id="3" name="TextBox 2"/>
        <cdr:cNvSpPr txBox="1"/>
      </cdr:nvSpPr>
      <cdr:spPr>
        <a:xfrm xmlns:a="http://schemas.openxmlformats.org/drawingml/2006/main">
          <a:off x="5310611" y="2723136"/>
          <a:ext cx="3248166" cy="532263"/>
        </a:xfrm>
        <a:prstGeom xmlns:a="http://schemas.openxmlformats.org/drawingml/2006/main" prst="rect">
          <a:avLst/>
        </a:prstGeom>
      </cdr:spPr>
      <cdr:txBody>
        <a:bodyPr xmlns:a="http://schemas.openxmlformats.org/drawingml/2006/main" vert="horz" wrap="square" lIns="91440" tIns="45720" rIns="91440" bIns="45720" rtlCol="0">
          <a:noAutofit/>
        </a:bodyPr>
        <a:lstStyle xmlns:a="http://schemas.openxmlformats.org/drawingml/2006/main"/>
        <a:p xmlns:a="http://schemas.openxmlformats.org/drawingml/2006/main">
          <a:pPr algn="l">
            <a:lnSpc>
              <a:spcPts val="1800"/>
            </a:lnSpc>
            <a:spcAft>
              <a:spcPts val="600"/>
            </a:spcAft>
          </a:pPr>
          <a:r>
            <a:rPr lang="en-IN" sz="1800" dirty="0" smtClean="0">
              <a:solidFill>
                <a:srgbClr val="764887"/>
              </a:solidFill>
              <a:latin typeface="Calibri" pitchFamily="34" charset="0"/>
              <a:cs typeface="Calibri" pitchFamily="34" charset="0"/>
            </a:rPr>
            <a:t>ELSS Market Value:</a:t>
          </a:r>
          <a:r>
            <a:rPr lang="en-IN" sz="1800" b="1" dirty="0" smtClean="0">
              <a:solidFill>
                <a:srgbClr val="E14B25"/>
              </a:solidFill>
              <a:latin typeface="Calibri" pitchFamily="34" charset="0"/>
              <a:cs typeface="Calibri" pitchFamily="34" charset="0"/>
            </a:rPr>
            <a:t> 3.60 </a:t>
          </a:r>
          <a:r>
            <a:rPr lang="en-IN" sz="1800" b="1" dirty="0" err="1" smtClean="0">
              <a:solidFill>
                <a:srgbClr val="E14B25"/>
              </a:solidFill>
              <a:latin typeface="Calibri" pitchFamily="34" charset="0"/>
              <a:cs typeface="Calibri" pitchFamily="34" charset="0"/>
            </a:rPr>
            <a:t>Crores</a:t>
          </a:r>
          <a:endParaRPr lang="en-IN" sz="1800" b="1" dirty="0" smtClean="0">
            <a:solidFill>
              <a:srgbClr val="E14B25"/>
            </a:solidFill>
            <a:latin typeface="Calibri" pitchFamily="34" charset="0"/>
            <a:cs typeface="Calibri" pitchFamily="34" charset="0"/>
          </a:endParaRPr>
        </a:p>
        <a:p xmlns:a="http://schemas.openxmlformats.org/drawingml/2006/main">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cdr:txBody>
    </cdr:sp>
  </cdr:relSizeAnchor>
  <cdr:relSizeAnchor xmlns:cdr="http://schemas.openxmlformats.org/drawingml/2006/chartDrawing">
    <cdr:from>
      <cdr:x>0.72321</cdr:x>
      <cdr:y>0.33983</cdr:y>
    </cdr:from>
    <cdr:to>
      <cdr:x>0.85318</cdr:x>
      <cdr:y>0.38239</cdr:y>
    </cdr:to>
    <cdr:sp macro="" textlink="">
      <cdr:nvSpPr>
        <cdr:cNvPr id="5" name="TextBox 4"/>
        <cdr:cNvSpPr txBox="1"/>
      </cdr:nvSpPr>
      <cdr:spPr>
        <a:xfrm xmlns:a="http://schemas.openxmlformats.org/drawingml/2006/main">
          <a:off x="12214947" y="2994226"/>
          <a:ext cx="2195212" cy="374989"/>
        </a:xfrm>
        <a:prstGeom xmlns:a="http://schemas.openxmlformats.org/drawingml/2006/main" prst="rect">
          <a:avLst/>
        </a:prstGeom>
      </cdr:spPr>
      <cdr:txBody>
        <a:bodyPr xmlns:a="http://schemas.openxmlformats.org/drawingml/2006/main" vert="horz" wrap="square" lIns="91440" tIns="45720" rIns="91440" bIns="45720" rtlCol="0">
          <a:noAutofit/>
        </a:bodyPr>
        <a:lstStyle xmlns:a="http://schemas.openxmlformats.org/drawingml/2006/main"/>
        <a:p xmlns:a="http://schemas.openxmlformats.org/drawingml/2006/main">
          <a:pPr marL="0" indent="0" algn="l">
            <a:lnSpc>
              <a:spcPts val="1800"/>
            </a:lnSpc>
            <a:spcAft>
              <a:spcPts val="600"/>
            </a:spcAft>
            <a:buNone/>
          </a:pPr>
          <a:r>
            <a:rPr lang="en-US" sz="1800" dirty="0" smtClean="0">
              <a:solidFill>
                <a:srgbClr val="764887"/>
              </a:solidFill>
              <a:latin typeface="Calibri" pitchFamily="34" charset="0"/>
              <a:ea typeface="+mn-ea"/>
              <a:cs typeface="Calibri" pitchFamily="34" charset="0"/>
            </a:rPr>
            <a:t>FD Value:  </a:t>
          </a:r>
          <a:r>
            <a:rPr lang="en-US" sz="1800" b="1" dirty="0">
              <a:solidFill>
                <a:srgbClr val="E14B25"/>
              </a:solidFill>
              <a:latin typeface="Calibri" pitchFamily="34" charset="0"/>
              <a:cs typeface="Calibri" pitchFamily="34" charset="0"/>
            </a:rPr>
            <a:t>80.55</a:t>
          </a:r>
          <a:r>
            <a:rPr lang="en-US" sz="1800" dirty="0" smtClean="0">
              <a:solidFill>
                <a:srgbClr val="764887"/>
              </a:solidFill>
              <a:latin typeface="Calibri" pitchFamily="34" charset="0"/>
              <a:ea typeface="+mn-ea"/>
              <a:cs typeface="Calibri" pitchFamily="34" charset="0"/>
            </a:rPr>
            <a:t> </a:t>
          </a:r>
          <a:r>
            <a:rPr lang="en-US" sz="1800" b="1" dirty="0" err="1">
              <a:solidFill>
                <a:srgbClr val="E14B25"/>
              </a:solidFill>
              <a:latin typeface="Calibri" pitchFamily="34" charset="0"/>
              <a:cs typeface="Calibri" pitchFamily="34" charset="0"/>
            </a:rPr>
            <a:t>lakhs</a:t>
          </a:r>
          <a:r>
            <a:rPr lang="en-US" sz="1800" b="1" dirty="0">
              <a:solidFill>
                <a:srgbClr val="E14B25"/>
              </a:solidFill>
              <a:latin typeface="Calibri" pitchFamily="34" charset="0"/>
              <a:cs typeface="Calibri" pitchFamily="34" charset="0"/>
            </a:rPr>
            <a:t> </a:t>
          </a:r>
        </a:p>
      </cdr:txBody>
    </cdr:sp>
  </cdr:relSizeAnchor>
</c:userShapes>
</file>

<file path=ppt/drawings/drawing2.xml><?xml version="1.0" encoding="utf-8"?>
<c:userShapes xmlns:c="http://schemas.openxmlformats.org/drawingml/2006/chart">
  <cdr:relSizeAnchor xmlns:cdr="http://schemas.openxmlformats.org/drawingml/2006/chartDrawing">
    <cdr:from>
      <cdr:x>0.51387</cdr:x>
      <cdr:y>0.03645</cdr:y>
    </cdr:from>
    <cdr:to>
      <cdr:x>0.69516</cdr:x>
      <cdr:y>0.11769</cdr:y>
    </cdr:to>
    <cdr:sp macro="" textlink="">
      <cdr:nvSpPr>
        <cdr:cNvPr id="2" name="TextBox 1"/>
        <cdr:cNvSpPr txBox="1"/>
      </cdr:nvSpPr>
      <cdr:spPr>
        <a:xfrm xmlns:a="http://schemas.openxmlformats.org/drawingml/2006/main">
          <a:off x="8968507" y="345171"/>
          <a:ext cx="3164114" cy="769257"/>
        </a:xfrm>
        <a:prstGeom xmlns:a="http://schemas.openxmlformats.org/drawingml/2006/main" prst="rect">
          <a:avLst/>
        </a:prstGeom>
      </cdr:spPr>
      <cdr:txBody>
        <a:bodyPr xmlns:a="http://schemas.openxmlformats.org/drawingml/2006/main" vert="horz" wrap="square" lIns="91440" tIns="45720" rIns="91440" bIns="45720" rtlCol="0">
          <a:noAutofit/>
        </a:bodyPr>
        <a:lstStyle xmlns:a="http://schemas.openxmlformats.org/drawingml/2006/main"/>
        <a:p xmlns:a="http://schemas.openxmlformats.org/drawingml/2006/main">
          <a:pPr algn="ctr"/>
          <a:r>
            <a:rPr lang="en-IN" sz="1800" dirty="0" smtClean="0">
              <a:solidFill>
                <a:srgbClr val="764887"/>
              </a:solidFill>
              <a:latin typeface="Calibri" pitchFamily="34" charset="0"/>
              <a:cs typeface="Calibri" pitchFamily="34" charset="0"/>
            </a:rPr>
            <a:t>Tenure: </a:t>
          </a:r>
          <a:r>
            <a:rPr lang="en-IN" sz="1800" b="1" dirty="0" smtClean="0">
              <a:solidFill>
                <a:srgbClr val="E14B25"/>
              </a:solidFill>
              <a:latin typeface="Calibri" pitchFamily="34" charset="0"/>
              <a:cs typeface="Calibri" pitchFamily="34" charset="0"/>
            </a:rPr>
            <a:t>21.64 Years</a:t>
          </a:r>
        </a:p>
        <a:p xmlns:a="http://schemas.openxmlformats.org/drawingml/2006/main">
          <a:pPr algn="ctr"/>
          <a:r>
            <a:rPr lang="en-IN" sz="1800" dirty="0" smtClean="0">
              <a:solidFill>
                <a:srgbClr val="764887"/>
              </a:solidFill>
              <a:latin typeface="Calibri" pitchFamily="34" charset="0"/>
              <a:cs typeface="Calibri" pitchFamily="34" charset="0"/>
            </a:rPr>
            <a:t>Yearly Investment: </a:t>
          </a:r>
          <a:r>
            <a:rPr lang="en-IN" sz="1800" b="1" dirty="0" smtClean="0">
              <a:solidFill>
                <a:srgbClr val="E14B25"/>
              </a:solidFill>
              <a:latin typeface="Calibri" pitchFamily="34" charset="0"/>
              <a:cs typeface="Calibri" pitchFamily="34" charset="0"/>
            </a:rPr>
            <a:t>1.50 </a:t>
          </a:r>
          <a:r>
            <a:rPr lang="en-IN" sz="1800" b="1" dirty="0" err="1" smtClean="0">
              <a:solidFill>
                <a:srgbClr val="E14B25"/>
              </a:solidFill>
              <a:latin typeface="Calibri" pitchFamily="34" charset="0"/>
              <a:cs typeface="Calibri" pitchFamily="34" charset="0"/>
            </a:rPr>
            <a:t>Lakhs</a:t>
          </a:r>
          <a:endParaRPr lang="en-IN" sz="1800" b="1" dirty="0" smtClean="0">
            <a:solidFill>
              <a:srgbClr val="E14B25"/>
            </a:solidFill>
            <a:latin typeface="Calibri" pitchFamily="34" charset="0"/>
            <a:cs typeface="Calibri" pitchFamily="34" charset="0"/>
          </a:endParaRPr>
        </a:p>
        <a:p xmlns:a="http://schemas.openxmlformats.org/drawingml/2006/main">
          <a:pPr algn="ctr"/>
          <a:r>
            <a:rPr lang="en-IN" sz="1800" dirty="0" smtClean="0">
              <a:solidFill>
                <a:srgbClr val="764887"/>
              </a:solidFill>
              <a:latin typeface="Calibri" pitchFamily="34" charset="0"/>
              <a:cs typeface="Calibri" pitchFamily="34" charset="0"/>
            </a:rPr>
            <a:t>Total Investment: </a:t>
          </a:r>
          <a:r>
            <a:rPr lang="en-IN" sz="1800" b="1" dirty="0" smtClean="0">
              <a:solidFill>
                <a:srgbClr val="E14B25"/>
              </a:solidFill>
              <a:latin typeface="Calibri" pitchFamily="34" charset="0"/>
              <a:cs typeface="Calibri" pitchFamily="34" charset="0"/>
            </a:rPr>
            <a:t>33 </a:t>
          </a:r>
          <a:r>
            <a:rPr lang="en-IN" sz="1800" b="1" dirty="0" err="1" smtClean="0">
              <a:solidFill>
                <a:srgbClr val="E14B25"/>
              </a:solidFill>
              <a:latin typeface="Calibri" pitchFamily="34" charset="0"/>
              <a:cs typeface="Calibri" pitchFamily="34" charset="0"/>
            </a:rPr>
            <a:t>Lakhs</a:t>
          </a:r>
          <a:endParaRPr lang="en-IN" sz="1800" b="1" dirty="0">
            <a:solidFill>
              <a:srgbClr val="E14B25"/>
            </a:solidFill>
            <a:latin typeface="Calibri" pitchFamily="34" charset="0"/>
            <a:cs typeface="Calibri" pitchFamily="34" charset="0"/>
          </a:endParaRPr>
        </a:p>
      </cdr:txBody>
    </cdr:sp>
  </cdr:relSizeAnchor>
  <cdr:relSizeAnchor xmlns:cdr="http://schemas.openxmlformats.org/drawingml/2006/chartDrawing">
    <cdr:from>
      <cdr:x>0.53018</cdr:x>
      <cdr:y>0.08314</cdr:y>
    </cdr:from>
    <cdr:to>
      <cdr:x>0.6832</cdr:x>
      <cdr:y>0.11993</cdr:y>
    </cdr:to>
    <cdr:sp macro="" textlink="">
      <cdr:nvSpPr>
        <cdr:cNvPr id="3" name="TextBox 2"/>
        <cdr:cNvSpPr txBox="1"/>
      </cdr:nvSpPr>
      <cdr:spPr>
        <a:xfrm xmlns:a="http://schemas.openxmlformats.org/drawingml/2006/main">
          <a:off x="9253210" y="787298"/>
          <a:ext cx="2670629" cy="348343"/>
        </a:xfrm>
        <a:prstGeom xmlns:a="http://schemas.openxmlformats.org/drawingml/2006/main" prst="rect">
          <a:avLst/>
        </a:prstGeom>
      </cdr:spPr>
      <cdr:txBody>
        <a:bodyPr xmlns:a="http://schemas.openxmlformats.org/drawingml/2006/main" vert="horz" wrap="square" lIns="91440" tIns="45720" rIns="91440" bIns="45720" rtlCol="0">
          <a:noAutofit/>
        </a:bodyPr>
        <a:lstStyle xmlns:a="http://schemas.openxmlformats.org/drawingml/2006/main"/>
        <a:p xmlns:a="http://schemas.openxmlformats.org/drawingml/2006/main">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cdr:txBody>
    </cdr:sp>
  </cdr:relSizeAnchor>
  <cdr:relSizeAnchor xmlns:cdr="http://schemas.openxmlformats.org/drawingml/2006/chartDrawing">
    <cdr:from>
      <cdr:x>0.53101</cdr:x>
      <cdr:y>0.05862</cdr:y>
    </cdr:from>
    <cdr:to>
      <cdr:x>0.67488</cdr:x>
      <cdr:y>0.12606</cdr:y>
    </cdr:to>
    <cdr:sp macro="" textlink="">
      <cdr:nvSpPr>
        <cdr:cNvPr id="4" name="TextBox 3"/>
        <cdr:cNvSpPr txBox="1"/>
      </cdr:nvSpPr>
      <cdr:spPr>
        <a:xfrm xmlns:a="http://schemas.openxmlformats.org/drawingml/2006/main">
          <a:off x="9267725" y="555069"/>
          <a:ext cx="2510971" cy="638629"/>
        </a:xfrm>
        <a:prstGeom xmlns:a="http://schemas.openxmlformats.org/drawingml/2006/main" prst="rect">
          <a:avLst/>
        </a:prstGeom>
      </cdr:spPr>
      <cdr:txBody>
        <a:bodyPr xmlns:a="http://schemas.openxmlformats.org/drawingml/2006/main" vert="horz" wrap="square" lIns="91440" tIns="45720" rIns="91440" bIns="45720" rtlCol="0">
          <a:noAutofit/>
        </a:bodyPr>
        <a:lstStyle xmlns:a="http://schemas.openxmlformats.org/drawingml/2006/main"/>
        <a:p xmlns:a="http://schemas.openxmlformats.org/drawingml/2006/main">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cdr:txBody>
    </cdr:sp>
  </cdr:relSizeAnchor>
  <cdr:relSizeAnchor xmlns:cdr="http://schemas.openxmlformats.org/drawingml/2006/chartDrawing">
    <cdr:from>
      <cdr:x>0.32451</cdr:x>
      <cdr:y>0.25387</cdr:y>
    </cdr:from>
    <cdr:to>
      <cdr:x>0.48751</cdr:x>
      <cdr:y>0.31825</cdr:y>
    </cdr:to>
    <cdr:sp macro="" textlink="">
      <cdr:nvSpPr>
        <cdr:cNvPr id="5" name="TextBox 4"/>
        <cdr:cNvSpPr txBox="1"/>
      </cdr:nvSpPr>
      <cdr:spPr>
        <a:xfrm xmlns:a="http://schemas.openxmlformats.org/drawingml/2006/main">
          <a:off x="5663715" y="2403967"/>
          <a:ext cx="2844801" cy="609600"/>
        </a:xfrm>
        <a:prstGeom xmlns:a="http://schemas.openxmlformats.org/drawingml/2006/main" prst="rect">
          <a:avLst/>
        </a:prstGeom>
      </cdr:spPr>
      <cdr:txBody>
        <a:bodyPr xmlns:a="http://schemas.openxmlformats.org/drawingml/2006/main" vert="horz" wrap="square" lIns="91440" tIns="45720" rIns="91440" bIns="45720" rtlCol="0">
          <a:noAutofit/>
        </a:bodyPr>
        <a:lstStyle xmlns:a="http://schemas.openxmlformats.org/drawingml/2006/main"/>
        <a:p xmlns:a="http://schemas.openxmlformats.org/drawingml/2006/main">
          <a:pPr marL="0" indent="0" algn="l">
            <a:lnSpc>
              <a:spcPts val="1800"/>
            </a:lnSpc>
            <a:spcAft>
              <a:spcPts val="600"/>
            </a:spcAft>
            <a:buNone/>
          </a:pPr>
          <a:r>
            <a:rPr lang="en-US" sz="1800" dirty="0">
              <a:solidFill>
                <a:srgbClr val="764887"/>
              </a:solidFill>
              <a:latin typeface="Calibri" pitchFamily="34" charset="0"/>
              <a:cs typeface="Calibri" pitchFamily="34" charset="0"/>
            </a:rPr>
            <a:t>ELSS inflation adjusted market </a:t>
          </a:r>
          <a:r>
            <a:rPr lang="en-US" sz="1800" dirty="0" smtClean="0">
              <a:solidFill>
                <a:srgbClr val="764887"/>
              </a:solidFill>
              <a:latin typeface="Calibri" pitchFamily="34" charset="0"/>
              <a:cs typeface="Calibri" pitchFamily="34" charset="0"/>
            </a:rPr>
            <a:t>value:</a:t>
          </a:r>
          <a:r>
            <a:rPr lang="en-US" sz="1800" b="1" dirty="0" smtClean="0">
              <a:solidFill>
                <a:srgbClr val="E14B25"/>
              </a:solidFill>
              <a:latin typeface="Calibri" pitchFamily="34" charset="0"/>
              <a:cs typeface="Calibri" pitchFamily="34" charset="0"/>
            </a:rPr>
            <a:t>3.19 </a:t>
          </a:r>
          <a:r>
            <a:rPr lang="en-US" sz="1800" b="1" dirty="0" err="1">
              <a:solidFill>
                <a:srgbClr val="E14B25"/>
              </a:solidFill>
              <a:latin typeface="Calibri" pitchFamily="34" charset="0"/>
              <a:cs typeface="Calibri" pitchFamily="34" charset="0"/>
            </a:rPr>
            <a:t>crores</a:t>
          </a:r>
          <a:r>
            <a:rPr lang="en-US" sz="1800" b="1" dirty="0">
              <a:solidFill>
                <a:srgbClr val="E14B25"/>
              </a:solidFill>
              <a:latin typeface="Calibri" pitchFamily="34" charset="0"/>
              <a:cs typeface="Calibri" pitchFamily="34" charset="0"/>
            </a:rPr>
            <a:t> </a:t>
          </a:r>
        </a:p>
      </cdr:txBody>
    </cdr:sp>
  </cdr:relSizeAnchor>
  <cdr:relSizeAnchor xmlns:cdr="http://schemas.openxmlformats.org/drawingml/2006/chartDrawing">
    <cdr:from>
      <cdr:x>0.5543</cdr:x>
      <cdr:y>0.25788</cdr:y>
    </cdr:from>
    <cdr:to>
      <cdr:x>0.65991</cdr:x>
      <cdr:y>0.29467</cdr:y>
    </cdr:to>
    <cdr:sp macro="" textlink="">
      <cdr:nvSpPr>
        <cdr:cNvPr id="6" name="TextBox 5"/>
        <cdr:cNvSpPr txBox="1"/>
      </cdr:nvSpPr>
      <cdr:spPr>
        <a:xfrm xmlns:a="http://schemas.openxmlformats.org/drawingml/2006/main">
          <a:off x="9674125" y="2441926"/>
          <a:ext cx="1843314" cy="348343"/>
        </a:xfrm>
        <a:prstGeom xmlns:a="http://schemas.openxmlformats.org/drawingml/2006/main" prst="rect">
          <a:avLst/>
        </a:prstGeom>
      </cdr:spPr>
      <cdr:txBody>
        <a:bodyPr xmlns:a="http://schemas.openxmlformats.org/drawingml/2006/main" vert="horz" wrap="square" lIns="91440" tIns="45720" rIns="91440" bIns="45720" rtlCol="0">
          <a:noAutofit/>
        </a:bodyPr>
        <a:lstStyle xmlns:a="http://schemas.openxmlformats.org/drawingml/2006/main"/>
        <a:p xmlns:a="http://schemas.openxmlformats.org/drawingml/2006/main">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cdr:txBody>
    </cdr:sp>
  </cdr:relSizeAnchor>
  <cdr:relSizeAnchor xmlns:cdr="http://schemas.openxmlformats.org/drawingml/2006/chartDrawing">
    <cdr:from>
      <cdr:x>0.71646</cdr:x>
      <cdr:y>0.31153</cdr:y>
    </cdr:from>
    <cdr:to>
      <cdr:x>0.88362</cdr:x>
      <cdr:y>0.3851</cdr:y>
    </cdr:to>
    <cdr:sp macro="" textlink="">
      <cdr:nvSpPr>
        <cdr:cNvPr id="8" name="TextBox 7"/>
        <cdr:cNvSpPr txBox="1"/>
      </cdr:nvSpPr>
      <cdr:spPr>
        <a:xfrm xmlns:a="http://schemas.openxmlformats.org/drawingml/2006/main">
          <a:off x="12504410" y="2949926"/>
          <a:ext cx="2917371" cy="696685"/>
        </a:xfrm>
        <a:prstGeom xmlns:a="http://schemas.openxmlformats.org/drawingml/2006/main" prst="rect">
          <a:avLst/>
        </a:prstGeom>
      </cdr:spPr>
      <cdr:txBody>
        <a:bodyPr xmlns:a="http://schemas.openxmlformats.org/drawingml/2006/main" vert="horz" wrap="square" lIns="91440" tIns="45720" rIns="91440" bIns="45720" rtlCol="0">
          <a:noAutofit/>
        </a:bodyPr>
        <a:lstStyle xmlns:a="http://schemas.openxmlformats.org/drawingml/2006/main"/>
        <a:p xmlns:a="http://schemas.openxmlformats.org/drawingml/2006/main">
          <a:pPr algn="l">
            <a:lnSpc>
              <a:spcPts val="1800"/>
            </a:lnSpc>
            <a:spcAft>
              <a:spcPts val="600"/>
            </a:spcAft>
          </a:pPr>
          <a:r>
            <a:rPr lang="en-IN" sz="1800" dirty="0" smtClean="0">
              <a:solidFill>
                <a:srgbClr val="764887"/>
              </a:solidFill>
              <a:latin typeface="Calibri" pitchFamily="34" charset="0"/>
              <a:cs typeface="Calibri" pitchFamily="34" charset="0"/>
            </a:rPr>
            <a:t>SBI Fixed deposit inflation adjusted </a:t>
          </a:r>
          <a:r>
            <a:rPr lang="en-IN" sz="1800" dirty="0">
              <a:solidFill>
                <a:srgbClr val="764887"/>
              </a:solidFill>
              <a:latin typeface="Calibri" pitchFamily="34" charset="0"/>
              <a:cs typeface="Calibri" pitchFamily="34" charset="0"/>
            </a:rPr>
            <a:t>v</a:t>
          </a:r>
          <a:r>
            <a:rPr lang="en-IN" sz="1800" dirty="0" smtClean="0">
              <a:solidFill>
                <a:srgbClr val="764887"/>
              </a:solidFill>
              <a:latin typeface="Calibri" pitchFamily="34" charset="0"/>
              <a:cs typeface="Calibri" pitchFamily="34" charset="0"/>
            </a:rPr>
            <a:t>alue: </a:t>
          </a:r>
          <a:r>
            <a:rPr lang="en-IN" sz="1800" b="1" dirty="0" smtClean="0">
              <a:solidFill>
                <a:srgbClr val="E14B25"/>
              </a:solidFill>
              <a:latin typeface="Calibri" pitchFamily="34" charset="0"/>
              <a:cs typeface="Calibri" pitchFamily="34" charset="0"/>
            </a:rPr>
            <a:t>40.01 </a:t>
          </a:r>
          <a:r>
            <a:rPr lang="en-IN" sz="1800" b="1" dirty="0" err="1" smtClean="0">
              <a:solidFill>
                <a:srgbClr val="E14B25"/>
              </a:solidFill>
              <a:latin typeface="Calibri" pitchFamily="34" charset="0"/>
              <a:cs typeface="Calibri" pitchFamily="34" charset="0"/>
            </a:rPr>
            <a:t>Lakhs</a:t>
          </a:r>
          <a:endParaRPr lang="en-IN" sz="1800" b="1" dirty="0" smtClean="0">
            <a:solidFill>
              <a:srgbClr val="E14B25"/>
            </a:solidFill>
            <a:latin typeface="Calibri" pitchFamily="34" charset="0"/>
            <a:cs typeface="Calibri" pitchFamily="34" charset="0"/>
          </a:endParaRPr>
        </a:p>
        <a:p xmlns:a="http://schemas.openxmlformats.org/drawingml/2006/main">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6448FB22-D733-4780-9152-0C512D73D02E}" type="datetimeFigureOut">
              <a:rPr lang="en-US" smtClean="0"/>
              <a:pPr/>
              <a:t>5/2/2023</a:t>
            </a:fld>
            <a:endParaRPr lang="en-US" dirty="0"/>
          </a:p>
        </p:txBody>
      </p:sp>
      <p:sp>
        <p:nvSpPr>
          <p:cNvPr id="4" name="Footer Placeholder 3"/>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0C86BA28-3200-4DB7-B3B3-AD21FA94FDB3}" type="slidenum">
              <a:rPr lang="en-US" smtClean="0"/>
              <a:pPr/>
              <a:t>‹#›</a:t>
            </a:fld>
            <a:endParaRPr lang="en-US" dirty="0"/>
          </a:p>
        </p:txBody>
      </p:sp>
    </p:spTree>
    <p:extLst>
      <p:ext uri="{BB962C8B-B14F-4D97-AF65-F5344CB8AC3E}">
        <p14:creationId xmlns:p14="http://schemas.microsoft.com/office/powerpoint/2010/main" val="3039582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E4C3FCC2-4E7A-4671-AA79-177CB194E449}" type="datetimeFigureOut">
              <a:rPr lang="en-US" smtClean="0"/>
              <a:pPr/>
              <a:t>5/2/2023</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5A01C38D-F26D-4167-83EF-8774BC62D548}" type="slidenum">
              <a:rPr lang="en-US" smtClean="0"/>
              <a:pPr/>
              <a:t>‹#›</a:t>
            </a:fld>
            <a:endParaRPr lang="en-US" dirty="0"/>
          </a:p>
        </p:txBody>
      </p:sp>
    </p:spTree>
    <p:extLst>
      <p:ext uri="{BB962C8B-B14F-4D97-AF65-F5344CB8AC3E}">
        <p14:creationId xmlns:p14="http://schemas.microsoft.com/office/powerpoint/2010/main" val="333605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1</a:t>
            </a:fld>
            <a:endParaRPr lang="en-US" dirty="0"/>
          </a:p>
        </p:txBody>
      </p:sp>
    </p:spTree>
    <p:extLst>
      <p:ext uri="{BB962C8B-B14F-4D97-AF65-F5344CB8AC3E}">
        <p14:creationId xmlns:p14="http://schemas.microsoft.com/office/powerpoint/2010/main" val="142612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11</a:t>
            </a:fld>
            <a:endParaRPr lang="en-US" dirty="0"/>
          </a:p>
        </p:txBody>
      </p:sp>
    </p:spTree>
    <p:extLst>
      <p:ext uri="{BB962C8B-B14F-4D97-AF65-F5344CB8AC3E}">
        <p14:creationId xmlns:p14="http://schemas.microsoft.com/office/powerpoint/2010/main" val="3705965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12</a:t>
            </a:fld>
            <a:endParaRPr lang="en-US" dirty="0"/>
          </a:p>
        </p:txBody>
      </p:sp>
    </p:spTree>
    <p:extLst>
      <p:ext uri="{BB962C8B-B14F-4D97-AF65-F5344CB8AC3E}">
        <p14:creationId xmlns:p14="http://schemas.microsoft.com/office/powerpoint/2010/main" val="915680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14</a:t>
            </a:fld>
            <a:endParaRPr lang="en-US" dirty="0"/>
          </a:p>
        </p:txBody>
      </p:sp>
    </p:spTree>
    <p:extLst>
      <p:ext uri="{BB962C8B-B14F-4D97-AF65-F5344CB8AC3E}">
        <p14:creationId xmlns:p14="http://schemas.microsoft.com/office/powerpoint/2010/main" val="3667499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15</a:t>
            </a:fld>
            <a:endParaRPr lang="en-US" dirty="0"/>
          </a:p>
        </p:txBody>
      </p:sp>
    </p:spTree>
    <p:extLst>
      <p:ext uri="{BB962C8B-B14F-4D97-AF65-F5344CB8AC3E}">
        <p14:creationId xmlns:p14="http://schemas.microsoft.com/office/powerpoint/2010/main" val="617579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23</a:t>
            </a:fld>
            <a:endParaRPr lang="en-US" dirty="0"/>
          </a:p>
        </p:txBody>
      </p:sp>
    </p:spTree>
    <p:extLst>
      <p:ext uri="{BB962C8B-B14F-4D97-AF65-F5344CB8AC3E}">
        <p14:creationId xmlns:p14="http://schemas.microsoft.com/office/powerpoint/2010/main" val="1156667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24</a:t>
            </a:fld>
            <a:endParaRPr lang="en-US" dirty="0"/>
          </a:p>
        </p:txBody>
      </p:sp>
    </p:spTree>
    <p:extLst>
      <p:ext uri="{BB962C8B-B14F-4D97-AF65-F5344CB8AC3E}">
        <p14:creationId xmlns:p14="http://schemas.microsoft.com/office/powerpoint/2010/main" val="2851871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33</a:t>
            </a:fld>
            <a:endParaRPr lang="en-US" dirty="0"/>
          </a:p>
        </p:txBody>
      </p:sp>
    </p:spTree>
    <p:extLst>
      <p:ext uri="{BB962C8B-B14F-4D97-AF65-F5344CB8AC3E}">
        <p14:creationId xmlns:p14="http://schemas.microsoft.com/office/powerpoint/2010/main" val="4253448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34</a:t>
            </a:fld>
            <a:endParaRPr lang="en-US" dirty="0"/>
          </a:p>
        </p:txBody>
      </p:sp>
    </p:spTree>
    <p:extLst>
      <p:ext uri="{BB962C8B-B14F-4D97-AF65-F5344CB8AC3E}">
        <p14:creationId xmlns:p14="http://schemas.microsoft.com/office/powerpoint/2010/main" val="1220517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35</a:t>
            </a:fld>
            <a:endParaRPr lang="en-US" dirty="0"/>
          </a:p>
        </p:txBody>
      </p:sp>
    </p:spTree>
    <p:extLst>
      <p:ext uri="{BB962C8B-B14F-4D97-AF65-F5344CB8AC3E}">
        <p14:creationId xmlns:p14="http://schemas.microsoft.com/office/powerpoint/2010/main" val="3479690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40</a:t>
            </a:fld>
            <a:endParaRPr lang="en-US" dirty="0"/>
          </a:p>
        </p:txBody>
      </p:sp>
    </p:spTree>
    <p:extLst>
      <p:ext uri="{BB962C8B-B14F-4D97-AF65-F5344CB8AC3E}">
        <p14:creationId xmlns:p14="http://schemas.microsoft.com/office/powerpoint/2010/main" val="2146864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3</a:t>
            </a:fld>
            <a:endParaRPr lang="en-US" dirty="0"/>
          </a:p>
        </p:txBody>
      </p:sp>
    </p:spTree>
    <p:extLst>
      <p:ext uri="{BB962C8B-B14F-4D97-AF65-F5344CB8AC3E}">
        <p14:creationId xmlns:p14="http://schemas.microsoft.com/office/powerpoint/2010/main" val="1305046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43</a:t>
            </a:fld>
            <a:endParaRPr lang="en-US" dirty="0"/>
          </a:p>
        </p:txBody>
      </p:sp>
    </p:spTree>
    <p:extLst>
      <p:ext uri="{BB962C8B-B14F-4D97-AF65-F5344CB8AC3E}">
        <p14:creationId xmlns:p14="http://schemas.microsoft.com/office/powerpoint/2010/main" val="1717941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44</a:t>
            </a:fld>
            <a:endParaRPr lang="en-US" dirty="0"/>
          </a:p>
        </p:txBody>
      </p:sp>
    </p:spTree>
    <p:extLst>
      <p:ext uri="{BB962C8B-B14F-4D97-AF65-F5344CB8AC3E}">
        <p14:creationId xmlns:p14="http://schemas.microsoft.com/office/powerpoint/2010/main" val="2443269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45</a:t>
            </a:fld>
            <a:endParaRPr lang="en-US" dirty="0"/>
          </a:p>
        </p:txBody>
      </p:sp>
    </p:spTree>
    <p:extLst>
      <p:ext uri="{BB962C8B-B14F-4D97-AF65-F5344CB8AC3E}">
        <p14:creationId xmlns:p14="http://schemas.microsoft.com/office/powerpoint/2010/main" val="1635728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46</a:t>
            </a:fld>
            <a:endParaRPr lang="en-US" dirty="0"/>
          </a:p>
        </p:txBody>
      </p:sp>
    </p:spTree>
    <p:extLst>
      <p:ext uri="{BB962C8B-B14F-4D97-AF65-F5344CB8AC3E}">
        <p14:creationId xmlns:p14="http://schemas.microsoft.com/office/powerpoint/2010/main" val="3584872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47</a:t>
            </a:fld>
            <a:endParaRPr lang="en-US" dirty="0"/>
          </a:p>
        </p:txBody>
      </p:sp>
    </p:spTree>
    <p:extLst>
      <p:ext uri="{BB962C8B-B14F-4D97-AF65-F5344CB8AC3E}">
        <p14:creationId xmlns:p14="http://schemas.microsoft.com/office/powerpoint/2010/main" val="4043873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48</a:t>
            </a:fld>
            <a:endParaRPr lang="en-US" dirty="0"/>
          </a:p>
        </p:txBody>
      </p:sp>
    </p:spTree>
    <p:extLst>
      <p:ext uri="{BB962C8B-B14F-4D97-AF65-F5344CB8AC3E}">
        <p14:creationId xmlns:p14="http://schemas.microsoft.com/office/powerpoint/2010/main" val="2815290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49</a:t>
            </a:fld>
            <a:endParaRPr lang="en-US" dirty="0"/>
          </a:p>
        </p:txBody>
      </p:sp>
    </p:spTree>
    <p:extLst>
      <p:ext uri="{BB962C8B-B14F-4D97-AF65-F5344CB8AC3E}">
        <p14:creationId xmlns:p14="http://schemas.microsoft.com/office/powerpoint/2010/main" val="3217789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50</a:t>
            </a:fld>
            <a:endParaRPr lang="en-US" dirty="0"/>
          </a:p>
        </p:txBody>
      </p:sp>
    </p:spTree>
    <p:extLst>
      <p:ext uri="{BB962C8B-B14F-4D97-AF65-F5344CB8AC3E}">
        <p14:creationId xmlns:p14="http://schemas.microsoft.com/office/powerpoint/2010/main" val="28152905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51</a:t>
            </a:fld>
            <a:endParaRPr lang="en-US" dirty="0"/>
          </a:p>
        </p:txBody>
      </p:sp>
    </p:spTree>
    <p:extLst>
      <p:ext uri="{BB962C8B-B14F-4D97-AF65-F5344CB8AC3E}">
        <p14:creationId xmlns:p14="http://schemas.microsoft.com/office/powerpoint/2010/main" val="41511767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53</a:t>
            </a:fld>
            <a:endParaRPr lang="en-US" dirty="0"/>
          </a:p>
        </p:txBody>
      </p:sp>
    </p:spTree>
    <p:extLst>
      <p:ext uri="{BB962C8B-B14F-4D97-AF65-F5344CB8AC3E}">
        <p14:creationId xmlns:p14="http://schemas.microsoft.com/office/powerpoint/2010/main" val="3954185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4</a:t>
            </a:fld>
            <a:endParaRPr lang="en-US" dirty="0"/>
          </a:p>
        </p:txBody>
      </p:sp>
    </p:spTree>
    <p:extLst>
      <p:ext uri="{BB962C8B-B14F-4D97-AF65-F5344CB8AC3E}">
        <p14:creationId xmlns:p14="http://schemas.microsoft.com/office/powerpoint/2010/main" val="35421731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54</a:t>
            </a:fld>
            <a:endParaRPr lang="en-US" dirty="0"/>
          </a:p>
        </p:txBody>
      </p:sp>
    </p:spTree>
    <p:extLst>
      <p:ext uri="{BB962C8B-B14F-4D97-AF65-F5344CB8AC3E}">
        <p14:creationId xmlns:p14="http://schemas.microsoft.com/office/powerpoint/2010/main" val="8702798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60</a:t>
            </a:fld>
            <a:endParaRPr lang="en-US" dirty="0"/>
          </a:p>
        </p:txBody>
      </p:sp>
    </p:spTree>
    <p:extLst>
      <p:ext uri="{BB962C8B-B14F-4D97-AF65-F5344CB8AC3E}">
        <p14:creationId xmlns:p14="http://schemas.microsoft.com/office/powerpoint/2010/main" val="20529787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61</a:t>
            </a:fld>
            <a:endParaRPr lang="en-US" dirty="0"/>
          </a:p>
        </p:txBody>
      </p:sp>
    </p:spTree>
    <p:extLst>
      <p:ext uri="{BB962C8B-B14F-4D97-AF65-F5344CB8AC3E}">
        <p14:creationId xmlns:p14="http://schemas.microsoft.com/office/powerpoint/2010/main" val="36571702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62</a:t>
            </a:fld>
            <a:endParaRPr lang="en-US" dirty="0"/>
          </a:p>
        </p:txBody>
      </p:sp>
    </p:spTree>
    <p:extLst>
      <p:ext uri="{BB962C8B-B14F-4D97-AF65-F5344CB8AC3E}">
        <p14:creationId xmlns:p14="http://schemas.microsoft.com/office/powerpoint/2010/main" val="37023413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65</a:t>
            </a:fld>
            <a:endParaRPr lang="en-US" dirty="0"/>
          </a:p>
        </p:txBody>
      </p:sp>
    </p:spTree>
    <p:extLst>
      <p:ext uri="{BB962C8B-B14F-4D97-AF65-F5344CB8AC3E}">
        <p14:creationId xmlns:p14="http://schemas.microsoft.com/office/powerpoint/2010/main" val="3860276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67</a:t>
            </a:fld>
            <a:endParaRPr lang="en-US" dirty="0"/>
          </a:p>
        </p:txBody>
      </p:sp>
    </p:spTree>
    <p:extLst>
      <p:ext uri="{BB962C8B-B14F-4D97-AF65-F5344CB8AC3E}">
        <p14:creationId xmlns:p14="http://schemas.microsoft.com/office/powerpoint/2010/main" val="3344062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68</a:t>
            </a:fld>
            <a:endParaRPr lang="en-US" dirty="0"/>
          </a:p>
        </p:txBody>
      </p:sp>
    </p:spTree>
    <p:extLst>
      <p:ext uri="{BB962C8B-B14F-4D97-AF65-F5344CB8AC3E}">
        <p14:creationId xmlns:p14="http://schemas.microsoft.com/office/powerpoint/2010/main" val="869903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71</a:t>
            </a:fld>
            <a:endParaRPr lang="en-US" dirty="0"/>
          </a:p>
        </p:txBody>
      </p:sp>
    </p:spTree>
    <p:extLst>
      <p:ext uri="{BB962C8B-B14F-4D97-AF65-F5344CB8AC3E}">
        <p14:creationId xmlns:p14="http://schemas.microsoft.com/office/powerpoint/2010/main" val="36772686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80</a:t>
            </a:fld>
            <a:endParaRPr lang="en-US" dirty="0"/>
          </a:p>
        </p:txBody>
      </p:sp>
    </p:spTree>
    <p:extLst>
      <p:ext uri="{BB962C8B-B14F-4D97-AF65-F5344CB8AC3E}">
        <p14:creationId xmlns:p14="http://schemas.microsoft.com/office/powerpoint/2010/main" val="41429867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87</a:t>
            </a:fld>
            <a:endParaRPr lang="en-US" dirty="0"/>
          </a:p>
        </p:txBody>
      </p:sp>
    </p:spTree>
    <p:extLst>
      <p:ext uri="{BB962C8B-B14F-4D97-AF65-F5344CB8AC3E}">
        <p14:creationId xmlns:p14="http://schemas.microsoft.com/office/powerpoint/2010/main" val="1710983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5</a:t>
            </a:fld>
            <a:endParaRPr lang="en-US" dirty="0"/>
          </a:p>
        </p:txBody>
      </p:sp>
    </p:spTree>
    <p:extLst>
      <p:ext uri="{BB962C8B-B14F-4D97-AF65-F5344CB8AC3E}">
        <p14:creationId xmlns:p14="http://schemas.microsoft.com/office/powerpoint/2010/main" val="26288458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88</a:t>
            </a:fld>
            <a:endParaRPr lang="en-US" dirty="0"/>
          </a:p>
        </p:txBody>
      </p:sp>
    </p:spTree>
    <p:extLst>
      <p:ext uri="{BB962C8B-B14F-4D97-AF65-F5344CB8AC3E}">
        <p14:creationId xmlns:p14="http://schemas.microsoft.com/office/powerpoint/2010/main" val="31681635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89</a:t>
            </a:fld>
            <a:endParaRPr lang="en-US" dirty="0"/>
          </a:p>
        </p:txBody>
      </p:sp>
    </p:spTree>
    <p:extLst>
      <p:ext uri="{BB962C8B-B14F-4D97-AF65-F5344CB8AC3E}">
        <p14:creationId xmlns:p14="http://schemas.microsoft.com/office/powerpoint/2010/main" val="38276661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90</a:t>
            </a:fld>
            <a:endParaRPr lang="en-US" dirty="0"/>
          </a:p>
        </p:txBody>
      </p:sp>
    </p:spTree>
    <p:extLst>
      <p:ext uri="{BB962C8B-B14F-4D97-AF65-F5344CB8AC3E}">
        <p14:creationId xmlns:p14="http://schemas.microsoft.com/office/powerpoint/2010/main" val="30211304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91</a:t>
            </a:fld>
            <a:endParaRPr lang="en-US" dirty="0"/>
          </a:p>
        </p:txBody>
      </p:sp>
    </p:spTree>
    <p:extLst>
      <p:ext uri="{BB962C8B-B14F-4D97-AF65-F5344CB8AC3E}">
        <p14:creationId xmlns:p14="http://schemas.microsoft.com/office/powerpoint/2010/main" val="5370739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92</a:t>
            </a:fld>
            <a:endParaRPr lang="en-US" dirty="0"/>
          </a:p>
        </p:txBody>
      </p:sp>
    </p:spTree>
    <p:extLst>
      <p:ext uri="{BB962C8B-B14F-4D97-AF65-F5344CB8AC3E}">
        <p14:creationId xmlns:p14="http://schemas.microsoft.com/office/powerpoint/2010/main" val="17077717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pPr/>
              <a:t>98</a:t>
            </a:fld>
            <a:endParaRPr lang="en-US" dirty="0"/>
          </a:p>
        </p:txBody>
      </p:sp>
    </p:spTree>
    <p:extLst>
      <p:ext uri="{BB962C8B-B14F-4D97-AF65-F5344CB8AC3E}">
        <p14:creationId xmlns:p14="http://schemas.microsoft.com/office/powerpoint/2010/main" val="2936949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6</a:t>
            </a:fld>
            <a:endParaRPr lang="en-US" dirty="0"/>
          </a:p>
        </p:txBody>
      </p:sp>
    </p:spTree>
    <p:extLst>
      <p:ext uri="{BB962C8B-B14F-4D97-AF65-F5344CB8AC3E}">
        <p14:creationId xmlns:p14="http://schemas.microsoft.com/office/powerpoint/2010/main" val="3596573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7</a:t>
            </a:fld>
            <a:endParaRPr lang="en-US" dirty="0"/>
          </a:p>
        </p:txBody>
      </p:sp>
    </p:spTree>
    <p:extLst>
      <p:ext uri="{BB962C8B-B14F-4D97-AF65-F5344CB8AC3E}">
        <p14:creationId xmlns:p14="http://schemas.microsoft.com/office/powerpoint/2010/main" val="1831316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8</a:t>
            </a:fld>
            <a:endParaRPr lang="en-US" dirty="0"/>
          </a:p>
        </p:txBody>
      </p:sp>
    </p:spTree>
    <p:extLst>
      <p:ext uri="{BB962C8B-B14F-4D97-AF65-F5344CB8AC3E}">
        <p14:creationId xmlns:p14="http://schemas.microsoft.com/office/powerpoint/2010/main" val="1263078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9</a:t>
            </a:fld>
            <a:endParaRPr lang="en-US" dirty="0"/>
          </a:p>
        </p:txBody>
      </p:sp>
    </p:spTree>
    <p:extLst>
      <p:ext uri="{BB962C8B-B14F-4D97-AF65-F5344CB8AC3E}">
        <p14:creationId xmlns:p14="http://schemas.microsoft.com/office/powerpoint/2010/main" val="1478689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1C38D-F26D-4167-83EF-8774BC62D548}" type="slidenum">
              <a:rPr lang="en-US" smtClean="0"/>
              <a:pPr/>
              <a:t>10</a:t>
            </a:fld>
            <a:endParaRPr lang="en-US" dirty="0"/>
          </a:p>
        </p:txBody>
      </p:sp>
    </p:spTree>
    <p:extLst>
      <p:ext uri="{BB962C8B-B14F-4D97-AF65-F5344CB8AC3E}">
        <p14:creationId xmlns:p14="http://schemas.microsoft.com/office/powerpoint/2010/main" val="165497763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238323-0ADF-4328-9564-AEB5DFD80DB6}"/>
              </a:ext>
            </a:extLst>
          </p:cNvPr>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EB776FAE-C8F8-44A1-8BC7-9EB948371459}"/>
              </a:ext>
            </a:extLst>
          </p:cNvPr>
          <p:cNvSpPr>
            <a:spLocks noGrp="1"/>
          </p:cNvSpPr>
          <p:nvPr>
            <p:ph type="ctrTitle"/>
          </p:nvPr>
        </p:nvSpPr>
        <p:spPr>
          <a:xfrm>
            <a:off x="1524000" y="1333500"/>
            <a:ext cx="9144000" cy="1790700"/>
          </a:xfrm>
        </p:spPr>
        <p:txBody>
          <a:bodyPr vert="horz" lIns="91440" tIns="0" rIns="91440" bIns="0" rtlCol="0" anchor="t" anchorCtr="0">
            <a:noAutofit/>
          </a:bodyPr>
          <a:lstStyle>
            <a:lvl1pPr>
              <a:lnSpc>
                <a:spcPct val="100000"/>
              </a:lnSpc>
              <a:defRPr lang="en-US" sz="4800" dirty="0">
                <a:solidFill>
                  <a:schemeClr val="bg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DA7900C6-1C2C-4612-8672-356C6DDFDCB1}"/>
              </a:ext>
            </a:extLst>
          </p:cNvPr>
          <p:cNvSpPr>
            <a:spLocks noGrp="1"/>
          </p:cNvSpPr>
          <p:nvPr>
            <p:ph type="subTitle" idx="1"/>
          </p:nvPr>
        </p:nvSpPr>
        <p:spPr>
          <a:xfrm>
            <a:off x="1524000" y="3128009"/>
            <a:ext cx="9144000" cy="1287675"/>
          </a:xfrm>
        </p:spPr>
        <p:txBody>
          <a:bodyPr vert="horz" lIns="91440" tIns="45720" rIns="91440" bIns="45720" rtlCol="0" anchor="t" anchorCtr="0">
            <a:noAutofit/>
          </a:bodyPr>
          <a:lstStyle>
            <a:lvl1pPr marL="0" indent="0">
              <a:buNone/>
              <a:defRPr lang="en-US" sz="2400" dirty="0">
                <a:solidFill>
                  <a:schemeClr val="bg1"/>
                </a:solidFill>
                <a:latin typeface="+mj-lt"/>
              </a:defRPr>
            </a:lvl1pPr>
          </a:lstStyle>
          <a:p>
            <a:pPr marL="228600" lvl="0" indent="-228600">
              <a:lnSpc>
                <a:spcPct val="150000"/>
              </a:lnSpc>
              <a:spcAft>
                <a:spcPts val="1200"/>
              </a:spcAft>
            </a:pPr>
            <a:r>
              <a:rPr lang="en-US"/>
              <a:t>Click to edit Master subtitle style</a:t>
            </a:r>
            <a:endParaRPr lang="en-US" dirty="0"/>
          </a:p>
        </p:txBody>
      </p:sp>
      <p:pic>
        <p:nvPicPr>
          <p:cNvPr id="6" name="Picture 2" descr="Mony hony Logo"/>
          <p:cNvPicPr>
            <a:picLocks noChangeAspect="1" noChangeArrowheads="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40000" contrast="18000"/>
                    </a14:imgEffect>
                  </a14:imgLayer>
                </a14:imgProps>
              </a:ext>
              <a:ext uri="{28A0092B-C50C-407E-A947-70E740481C1C}">
                <a14:useLocalDpi xmlns:a14="http://schemas.microsoft.com/office/drawing/2010/main" val="0"/>
              </a:ext>
            </a:extLst>
          </a:blip>
          <a:srcRect/>
          <a:stretch>
            <a:fillRect/>
          </a:stretch>
        </p:blipFill>
        <p:spPr bwMode="auto">
          <a:xfrm rot="19984289">
            <a:off x="1522639" y="3024516"/>
            <a:ext cx="8373075" cy="119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1464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Mony hony Logo"/>
          <p:cNvPicPr>
            <a:picLocks noChangeAspect="1" noChangeArrowheads="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40000" contrast="18000"/>
                    </a14:imgEffect>
                  </a14:imgLayer>
                </a14:imgProps>
              </a:ext>
              <a:ext uri="{28A0092B-C50C-407E-A947-70E740481C1C}">
                <a14:useLocalDpi xmlns:a14="http://schemas.microsoft.com/office/drawing/2010/main" val="0"/>
              </a:ext>
            </a:extLst>
          </a:blip>
          <a:srcRect/>
          <a:stretch>
            <a:fillRect/>
          </a:stretch>
        </p:blipFill>
        <p:spPr bwMode="auto">
          <a:xfrm rot="19984289">
            <a:off x="1522639" y="3024516"/>
            <a:ext cx="8373075" cy="11994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moneyhoney.co.in/images/logo.png"/>
          <p:cNvPicPr>
            <a:picLocks noChangeAspect="1" noChangeArrowheads="1"/>
          </p:cNvPicPr>
          <p:nvPr userDrawn="1"/>
        </p:nvPicPr>
        <p:blipFill rotWithShape="1">
          <a:blip r:embed="rId4" cstate="email">
            <a:extLst>
              <a:ext uri="{28A0092B-C50C-407E-A947-70E740481C1C}">
                <a14:useLocalDpi xmlns:a14="http://schemas.microsoft.com/office/drawing/2010/main" val="0"/>
              </a:ext>
            </a:extLst>
          </a:blip>
          <a:srcRect t="-2"/>
          <a:stretch/>
        </p:blipFill>
        <p:spPr bwMode="auto">
          <a:xfrm>
            <a:off x="10952388" y="506414"/>
            <a:ext cx="635178" cy="598702"/>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67540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smtClean="0"/>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smtClean="0"/>
              <a:t>Edit Master text styles</a:t>
            </a:r>
          </a:p>
          <a:p>
            <a:pPr marL="0" lvl="1" indent="0">
              <a:lnSpc>
                <a:spcPct val="150000"/>
              </a:lnSpc>
              <a:spcBef>
                <a:spcPts val="1000"/>
              </a:spcBef>
              <a:spcAft>
                <a:spcPts val="1200"/>
              </a:spcAft>
              <a:buNone/>
            </a:pPr>
            <a:r>
              <a:rPr lang="en-US" smtClean="0"/>
              <a:t>Second level</a:t>
            </a:r>
          </a:p>
          <a:p>
            <a:pPr marL="0" lvl="2" indent="0">
              <a:lnSpc>
                <a:spcPct val="150000"/>
              </a:lnSpc>
              <a:spcBef>
                <a:spcPts val="1000"/>
              </a:spcBef>
              <a:spcAft>
                <a:spcPts val="1200"/>
              </a:spcAft>
              <a:buNone/>
            </a:pPr>
            <a:r>
              <a:rPr lang="en-US" smtClean="0"/>
              <a:t>Third level</a:t>
            </a:r>
          </a:p>
          <a:p>
            <a:pPr marL="0" lvl="3" indent="0">
              <a:lnSpc>
                <a:spcPct val="150000"/>
              </a:lnSpc>
              <a:spcBef>
                <a:spcPts val="1000"/>
              </a:spcBef>
              <a:spcAft>
                <a:spcPts val="1200"/>
              </a:spcAft>
              <a:buNone/>
            </a:pPr>
            <a:r>
              <a:rPr lang="en-US" smtClean="0"/>
              <a:t>Fourth level</a:t>
            </a:r>
          </a:p>
          <a:p>
            <a:pPr marL="0" lvl="4" indent="0">
              <a:lnSpc>
                <a:spcPct val="150000"/>
              </a:lnSpc>
              <a:spcBef>
                <a:spcPts val="1000"/>
              </a:spcBef>
              <a:spcAft>
                <a:spcPts val="1200"/>
              </a:spcAft>
              <a:buNone/>
            </a:pPr>
            <a:r>
              <a:rPr lang="en-US" smtClean="0"/>
              <a:t>Fifth level</a:t>
            </a:r>
            <a:endParaRPr lang="en-US" dirty="0"/>
          </a:p>
        </p:txBody>
      </p:sp>
    </p:spTree>
    <p:extLst>
      <p:ext uri="{BB962C8B-B14F-4D97-AF65-F5344CB8AC3E}">
        <p14:creationId xmlns:p14="http://schemas.microsoft.com/office/powerpoint/2010/main" val="564481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pic>
        <p:nvPicPr>
          <p:cNvPr id="3" name="Picture 2" descr="https://moneyhoney.co.in/images/logo.png"/>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t="-2"/>
          <a:stretch/>
        </p:blipFill>
        <p:spPr bwMode="auto">
          <a:xfrm>
            <a:off x="10926630" y="519293"/>
            <a:ext cx="635178" cy="598702"/>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34064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770BB0-A521-41C6-A0AE-BEE679D2AD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46577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p:txBody>
          <a:bodyPr/>
          <a:lstStyle/>
          <a:p>
            <a:r>
              <a:rPr lang="en-US"/>
              <a:t>Click to edit Master title style</a:t>
            </a:r>
          </a:p>
        </p:txBody>
      </p:sp>
      <p:pic>
        <p:nvPicPr>
          <p:cNvPr id="6" name="Picture 2" descr="Mony hony Logo"/>
          <p:cNvPicPr>
            <a:picLocks noChangeAspect="1" noChangeArrowheads="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40000" contrast="18000"/>
                    </a14:imgEffect>
                  </a14:imgLayer>
                </a14:imgProps>
              </a:ext>
              <a:ext uri="{28A0092B-C50C-407E-A947-70E740481C1C}">
                <a14:useLocalDpi xmlns:a14="http://schemas.microsoft.com/office/drawing/2010/main" val="0"/>
              </a:ext>
            </a:extLst>
          </a:blip>
          <a:srcRect/>
          <a:stretch>
            <a:fillRect/>
          </a:stretch>
        </p:blipFill>
        <p:spPr bwMode="auto">
          <a:xfrm rot="19984289">
            <a:off x="1522639" y="3024516"/>
            <a:ext cx="8373075" cy="119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44457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31901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69782844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480416"/>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 name="Rectangle 4">
            <a:extLst>
              <a:ext uri="{C183D7F6-B498-43B3-948B-1728B52AA6E4}">
                <adec:decorative xmlns:adec="http://schemas.microsoft.com/office/drawing/2017/decorative" xmlns="" val="1"/>
              </a:ext>
            </a:extLst>
          </p:cNvPr>
          <p:cNvSpPr/>
          <p:nvPr userDrawn="1"/>
        </p:nvSpPr>
        <p:spPr>
          <a:xfrm>
            <a:off x="258864" y="4121624"/>
            <a:ext cx="11672332" cy="2477803"/>
          </a:xfrm>
          <a:prstGeom prst="rect">
            <a:avLst/>
          </a:prstGeom>
          <a:solidFill>
            <a:srgbClr val="7748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600" b="1" dirty="0" smtClean="0">
              <a:ln w="12700" cmpd="sng">
                <a:solidFill>
                  <a:schemeClr val="accent4"/>
                </a:solidFill>
                <a:prstDash val="solid"/>
              </a:ln>
              <a:solidFill>
                <a:srgbClr val="FFFF00"/>
              </a:solidFill>
            </a:endParaRPr>
          </a:p>
        </p:txBody>
      </p:sp>
      <p:pic>
        <p:nvPicPr>
          <p:cNvPr id="4" name="Picture 2" descr="Mony hony Logo"/>
          <p:cNvPicPr>
            <a:picLocks noChangeAspect="1" noChangeArrowheads="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40000" contrast="18000"/>
                    </a14:imgEffect>
                  </a14:imgLayer>
                </a14:imgProps>
              </a:ext>
              <a:ext uri="{28A0092B-C50C-407E-A947-70E740481C1C}">
                <a14:useLocalDpi xmlns:a14="http://schemas.microsoft.com/office/drawing/2010/main" val="0"/>
              </a:ext>
            </a:extLst>
          </a:blip>
          <a:srcRect/>
          <a:stretch>
            <a:fillRect/>
          </a:stretch>
        </p:blipFill>
        <p:spPr bwMode="auto">
          <a:xfrm rot="19984289">
            <a:off x="1522639" y="3024516"/>
            <a:ext cx="8373075" cy="119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70231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017C897-2775-4930-B0BE-BEB72453232A}"/>
              </a:ext>
            </a:extLst>
          </p:cNvPr>
          <p:cNvSpPr>
            <a:spLocks noGrp="1"/>
          </p:cNvSpPr>
          <p:nvPr>
            <p:ph type="title"/>
          </p:nvPr>
        </p:nvSpPr>
        <p:spPr/>
        <p:txBody>
          <a:bodyPr/>
          <a:lstStyle/>
          <a:p>
            <a:r>
              <a:rPr lang="en-US"/>
              <a:t>Click to edit Master title style</a:t>
            </a:r>
          </a:p>
        </p:txBody>
      </p:sp>
      <p:sp>
        <p:nvSpPr>
          <p:cNvPr id="2" name="Date Placeholder 1"/>
          <p:cNvSpPr>
            <a:spLocks noGrp="1"/>
          </p:cNvSpPr>
          <p:nvPr>
            <p:ph type="dt" sz="half" idx="10"/>
          </p:nvPr>
        </p:nvSpPr>
        <p:spPr/>
        <p:txBody>
          <a:bodyPr/>
          <a:lstStyle/>
          <a:p>
            <a:r>
              <a:rPr lang="en-US" dirty="0" smtClean="0"/>
              <a:t>16-Oct-2021</a:t>
            </a:r>
            <a:endParaRPr lang="en-US" dirty="0"/>
          </a:p>
        </p:txBody>
      </p:sp>
      <p:sp>
        <p:nvSpPr>
          <p:cNvPr id="3" name="Footer Placeholder 2"/>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59379A-16E2-4C4A-96D0-A52C442257E7}" type="slidenum">
              <a:rPr lang="en-US" smtClean="0"/>
              <a:pPr/>
              <a:t>‹#›</a:t>
            </a:fld>
            <a:endParaRPr lang="en-US" dirty="0"/>
          </a:p>
        </p:txBody>
      </p:sp>
      <p:pic>
        <p:nvPicPr>
          <p:cNvPr id="8" name="Picture 2" descr="Mony hony Logo"/>
          <p:cNvPicPr>
            <a:picLocks noChangeAspect="1" noChangeArrowheads="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40000" contrast="18000"/>
                    </a14:imgEffect>
                  </a14:imgLayer>
                </a14:imgProps>
              </a:ext>
              <a:ext uri="{28A0092B-C50C-407E-A947-70E740481C1C}">
                <a14:useLocalDpi xmlns:a14="http://schemas.microsoft.com/office/drawing/2010/main" val="0"/>
              </a:ext>
            </a:extLst>
          </a:blip>
          <a:srcRect/>
          <a:stretch>
            <a:fillRect/>
          </a:stretch>
        </p:blipFill>
        <p:spPr bwMode="auto">
          <a:xfrm rot="19984289">
            <a:off x="1522639" y="3024516"/>
            <a:ext cx="8373075" cy="1199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https://moneyhoney.co.in/images/logo.png"/>
          <p:cNvPicPr>
            <a:picLocks noChangeAspect="1" noChangeArrowheads="1"/>
          </p:cNvPicPr>
          <p:nvPr userDrawn="1"/>
        </p:nvPicPr>
        <p:blipFill rotWithShape="1">
          <a:blip r:embed="rId4" cstate="email">
            <a:extLst>
              <a:ext uri="{28A0092B-C50C-407E-A947-70E740481C1C}">
                <a14:useLocalDpi xmlns:a14="http://schemas.microsoft.com/office/drawing/2010/main" val="0"/>
              </a:ext>
            </a:extLst>
          </a:blip>
          <a:srcRect t="-2"/>
          <a:stretch/>
        </p:blipFill>
        <p:spPr bwMode="auto">
          <a:xfrm>
            <a:off x="10991025" y="532172"/>
            <a:ext cx="635178" cy="598702"/>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15899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pic>
        <p:nvPicPr>
          <p:cNvPr id="3" name="Picture 2" descr="Mony hony Logo"/>
          <p:cNvPicPr>
            <a:picLocks noChangeAspect="1" noChangeArrowheads="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40000" contrast="18000"/>
                    </a14:imgEffect>
                  </a14:imgLayer>
                </a14:imgProps>
              </a:ext>
              <a:ext uri="{28A0092B-C50C-407E-A947-70E740481C1C}">
                <a14:useLocalDpi xmlns:a14="http://schemas.microsoft.com/office/drawing/2010/main" val="0"/>
              </a:ext>
            </a:extLst>
          </a:blip>
          <a:srcRect/>
          <a:stretch>
            <a:fillRect/>
          </a:stretch>
        </p:blipFill>
        <p:spPr bwMode="auto">
          <a:xfrm rot="19984289">
            <a:off x="1522639" y="3024516"/>
            <a:ext cx="8373075" cy="119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8837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21C16CD2-606C-441E-BBA3-51767980CCA0}"/>
              </a:ext>
            </a:extLst>
          </p:cNvPr>
          <p:cNvSpPr>
            <a:spLocks noGrp="1"/>
          </p:cNvSpPr>
          <p:nvPr>
            <p:ph type="title"/>
          </p:nvPr>
        </p:nvSpPr>
        <p:spPr/>
        <p:txBody>
          <a:bodyPr/>
          <a:lstStyle/>
          <a:p>
            <a:r>
              <a:rPr lang="en-US"/>
              <a:t>Click to edit Master title style</a:t>
            </a:r>
          </a:p>
        </p:txBody>
      </p:sp>
      <p:pic>
        <p:nvPicPr>
          <p:cNvPr id="7" name="Picture 2" descr="Mony hony Logo"/>
          <p:cNvPicPr>
            <a:picLocks noChangeAspect="1" noChangeArrowheads="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40000" contrast="18000"/>
                    </a14:imgEffect>
                  </a14:imgLayer>
                </a14:imgProps>
              </a:ext>
              <a:ext uri="{28A0092B-C50C-407E-A947-70E740481C1C}">
                <a14:useLocalDpi xmlns:a14="http://schemas.microsoft.com/office/drawing/2010/main" val="0"/>
              </a:ext>
            </a:extLst>
          </a:blip>
          <a:srcRect/>
          <a:stretch>
            <a:fillRect/>
          </a:stretch>
        </p:blipFill>
        <p:spPr bwMode="auto">
          <a:xfrm rot="19984289">
            <a:off x="1522639" y="3024516"/>
            <a:ext cx="8373075" cy="11994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s://moneyhoney.co.in/images/logo.png"/>
          <p:cNvPicPr>
            <a:picLocks noChangeAspect="1" noChangeArrowheads="1"/>
          </p:cNvPicPr>
          <p:nvPr userDrawn="1"/>
        </p:nvPicPr>
        <p:blipFill rotWithShape="1">
          <a:blip r:embed="rId4" cstate="email">
            <a:extLst>
              <a:ext uri="{28A0092B-C50C-407E-A947-70E740481C1C}">
                <a14:useLocalDpi xmlns:a14="http://schemas.microsoft.com/office/drawing/2010/main" val="0"/>
              </a:ext>
            </a:extLst>
          </a:blip>
          <a:srcRect t="-2"/>
          <a:stretch/>
        </p:blipFill>
        <p:spPr bwMode="auto">
          <a:xfrm>
            <a:off x="10952388" y="506414"/>
            <a:ext cx="635178" cy="598702"/>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50173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5FD28E-AEC9-43B8-86F4-9CD3C41D49D7}"/>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a:extLst>
              <a:ext uri="{FF2B5EF4-FFF2-40B4-BE49-F238E27FC236}">
                <a16:creationId xmlns:a16="http://schemas.microsoft.com/office/drawing/2014/main" id="{C5AFE014-E3CD-4B9A-A705-F1CADD8F420B}"/>
              </a:ext>
            </a:extLst>
          </p:cNvPr>
          <p:cNvSpPr>
            <a:spLocks noGrp="1"/>
          </p:cNvSpPr>
          <p:nvPr>
            <p:ph type="title"/>
          </p:nvPr>
        </p:nvSpPr>
        <p:spPr>
          <a:xfrm>
            <a:off x="604434" y="448628"/>
            <a:ext cx="10983132" cy="747763"/>
          </a:xfrm>
          <a:prstGeom prst="rect">
            <a:avLst/>
          </a:prstGeom>
        </p:spPr>
        <p:txBody>
          <a:bodyPr vert="horz" lIns="91440" tIns="45720" rIns="91440" bIns="45720" rtlCol="0" anchor="ctr" anchorCtr="0">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61ADE5F7-8A52-43AD-8F30-F13CF54506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C85AE-A002-4BA3-8D90-3960ED0FF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16-Oct-2021</a:t>
            </a:r>
            <a:endParaRPr lang="en-US" dirty="0"/>
          </a:p>
        </p:txBody>
      </p:sp>
      <p:sp>
        <p:nvSpPr>
          <p:cNvPr id="5" name="Footer Placeholder 4">
            <a:extLst>
              <a:ext uri="{FF2B5EF4-FFF2-40B4-BE49-F238E27FC236}">
                <a16:creationId xmlns:a16="http://schemas.microsoft.com/office/drawing/2014/main" id="{02103AA5-C732-4ECB-88D6-DAA20E2C1C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C280433-CBB5-49C5-B032-5A800E5D0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9379A-16E2-4C4A-96D0-A52C442257E7}" type="slidenum">
              <a:rPr lang="en-US" smtClean="0"/>
              <a:pPr/>
              <a:t>‹#›</a:t>
            </a:fld>
            <a:endParaRPr lang="en-US" dirty="0"/>
          </a:p>
        </p:txBody>
      </p:sp>
      <p:cxnSp>
        <p:nvCxnSpPr>
          <p:cNvPr id="8" name="Straight Connector 7">
            <a:extLst>
              <a:ext uri="{FF2B5EF4-FFF2-40B4-BE49-F238E27FC236}">
                <a16:creationId xmlns:a16="http://schemas.microsoft.com/office/drawing/2014/main" id="{E32A06DA-7FF5-4DDE-94D0-63A83DB241E8}"/>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9" name="Picture 2" descr="Mony hony Logo"/>
          <p:cNvPicPr>
            <a:picLocks noChangeAspect="1" noChangeArrowheads="1"/>
          </p:cNvPicPr>
          <p:nvPr userDrawn="1"/>
        </p:nvPicPr>
        <p:blipFill>
          <a:blip r:embed="rId13">
            <a:duotone>
              <a:schemeClr val="bg2">
                <a:shade val="45000"/>
                <a:satMod val="135000"/>
              </a:schemeClr>
              <a:prstClr val="white"/>
            </a:duotone>
            <a:extLst>
              <a:ext uri="{BEBA8EAE-BF5A-486C-A8C5-ECC9F3942E4B}">
                <a14:imgProps xmlns:a14="http://schemas.microsoft.com/office/drawing/2010/main">
                  <a14:imgLayer r:embed="rId14">
                    <a14:imgEffect>
                      <a14:brightnessContrast bright="40000" contrast="18000"/>
                    </a14:imgEffect>
                  </a14:imgLayer>
                </a14:imgProps>
              </a:ext>
              <a:ext uri="{28A0092B-C50C-407E-A947-70E740481C1C}">
                <a14:useLocalDpi xmlns:a14="http://schemas.microsoft.com/office/drawing/2010/main" val="0"/>
              </a:ext>
            </a:extLst>
          </a:blip>
          <a:srcRect/>
          <a:stretch>
            <a:fillRect/>
          </a:stretch>
        </p:blipFill>
        <p:spPr bwMode="auto">
          <a:xfrm rot="19984289">
            <a:off x="1522639" y="3024516"/>
            <a:ext cx="8373075" cy="119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514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2" r:id="rId4"/>
    <p:sldLayoutId id="2147483660" r:id="rId5"/>
    <p:sldLayoutId id="2147483664" r:id="rId6"/>
    <p:sldLayoutId id="2147483662" r:id="rId7"/>
    <p:sldLayoutId id="2147483665" r:id="rId8"/>
    <p:sldLayoutId id="2147483661" r:id="rId9"/>
    <p:sldLayoutId id="2147483655" r:id="rId10"/>
    <p:sldLayoutId id="2147483666" r:id="rId11"/>
  </p:sldLayoutIdLst>
  <p:timing>
    <p:tnLst>
      <p:par>
        <p:cTn id="1" dur="indefinite" restart="never" nodeType="tmRoot"/>
      </p:par>
    </p:tnLst>
  </p:timing>
  <p:hf hdr="0" ftr="0"/>
  <p:txStyles>
    <p:title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17.jpeg"/><Relationship Id="rId5" Type="http://schemas.openxmlformats.org/officeDocument/2006/relationships/image" Target="../media/image16.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jf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hemeOverride" Target="../theme/themeOverride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hemeOverride" Target="../theme/themeOverride3.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42.jpe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themeOverride" Target="../theme/themeOverride5.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hemeOverride" Target="../theme/themeOverride6.xml"/><Relationship Id="rId4" Type="http://schemas.openxmlformats.org/officeDocument/2006/relationships/image" Target="../media/image43.jpeg"/></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png"/><Relationship Id="rId7" Type="http://schemas.openxmlformats.org/officeDocument/2006/relationships/diagramColors" Target="../diagrams/colors9.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notesSlide" Target="../notesSlides/notesSlide30.xml"/><Relationship Id="rId7" Type="http://schemas.openxmlformats.org/officeDocument/2006/relationships/diagramQuickStyle" Target="../diagrams/quickStyle10.xml"/><Relationship Id="rId2" Type="http://schemas.openxmlformats.org/officeDocument/2006/relationships/slideLayout" Target="../slideLayouts/slideLayout4.xml"/><Relationship Id="rId1" Type="http://schemas.openxmlformats.org/officeDocument/2006/relationships/themeOverride" Target="../theme/themeOverride7.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2.png"/><Relationship Id="rId9" Type="http://schemas.microsoft.com/office/2007/relationships/diagramDrawing" Target="../diagrams/drawing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hemeOverride" Target="../theme/themeOverride8.xml"/><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notesSlide" Target="../notesSlides/notesSlide33.xml"/><Relationship Id="rId7" Type="http://schemas.openxmlformats.org/officeDocument/2006/relationships/diagramColors" Target="../diagrams/colors11.xml"/><Relationship Id="rId2" Type="http://schemas.openxmlformats.org/officeDocument/2006/relationships/slideLayout" Target="../slideLayouts/slideLayout7.xml"/><Relationship Id="rId1" Type="http://schemas.openxmlformats.org/officeDocument/2006/relationships/themeOverride" Target="../theme/themeOverride9.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6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6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hemeOverride" Target="../theme/themeOverride10.xml"/><Relationship Id="rId4" Type="http://schemas.openxmlformats.org/officeDocument/2006/relationships/image" Target="../media/image53.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jfif"/><Relationship Id="rId4" Type="http://schemas.openxmlformats.org/officeDocument/2006/relationships/image" Target="../media/image10.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image" Target="../media/image15.jpeg"/><Relationship Id="rId5" Type="http://schemas.openxmlformats.org/officeDocument/2006/relationships/diagramQuickStyle" Target="../diagrams/quickStyle2.xml"/><Relationship Id="rId10" Type="http://schemas.openxmlformats.org/officeDocument/2006/relationships/image" Target="../media/image14.jfif"/><Relationship Id="rId4" Type="http://schemas.openxmlformats.org/officeDocument/2006/relationships/diagramLayout" Target="../diagrams/layout2.xml"/><Relationship Id="rId9" Type="http://schemas.openxmlformats.org/officeDocument/2006/relationships/image" Target="../media/image13.jpeg"/></Relationships>
</file>

<file path=ppt/slides/_rels/slide9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9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C183D7F6-B498-43B3-948B-1728B52AA6E4}">
                <adec:decorative xmlns:adec="http://schemas.microsoft.com/office/drawing/2017/decorative" xmlns="" val="1"/>
              </a:ext>
            </a:extLst>
          </p:cNvPr>
          <p:cNvSpPr/>
          <p:nvPr/>
        </p:nvSpPr>
        <p:spPr>
          <a:xfrm>
            <a:off x="159656" y="255453"/>
            <a:ext cx="11901715" cy="6371770"/>
          </a:xfrm>
          <a:prstGeom prst="rect">
            <a:avLst/>
          </a:prstGeom>
          <a:solidFill>
            <a:srgbClr val="784A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15EF8D61-9318-4DC8-A868-2B1BFDD2B2C0}"/>
              </a:ext>
            </a:extLst>
          </p:cNvPr>
          <p:cNvSpPr>
            <a:spLocks noGrp="1"/>
          </p:cNvSpPr>
          <p:nvPr>
            <p:ph type="ctrTitle"/>
          </p:nvPr>
        </p:nvSpPr>
        <p:spPr>
          <a:xfrm>
            <a:off x="761273" y="985156"/>
            <a:ext cx="10698480" cy="978626"/>
          </a:xfrm>
        </p:spPr>
        <p:txBody>
          <a:bodyPr/>
          <a:lstStyle/>
          <a:p>
            <a:r>
              <a:rPr lang="en-US" dirty="0">
                <a:latin typeface="+mn-lt"/>
                <a:cs typeface="Times New Roman" panose="02020603050405020304" pitchFamily="18" charset="0"/>
              </a:rPr>
              <a:t>Money Honey Financial Services Pvt. Ltd</a:t>
            </a:r>
            <a:r>
              <a:rPr lang="en-US" dirty="0">
                <a:latin typeface="Times New Roman" panose="02020603050405020304" pitchFamily="18" charset="0"/>
                <a:cs typeface="Times New Roman" panose="02020603050405020304" pitchFamily="18" charset="0"/>
              </a:rPr>
              <a:t>.</a:t>
            </a:r>
          </a:p>
        </p:txBody>
      </p:sp>
      <p:sp>
        <p:nvSpPr>
          <p:cNvPr id="9" name="Subtitle 2">
            <a:extLst>
              <a:ext uri="{FF2B5EF4-FFF2-40B4-BE49-F238E27FC236}">
                <a16:creationId xmlns:a16="http://schemas.microsoft.com/office/drawing/2014/main" id="{3C322DE6-C2BE-4B53-BC28-C43EBD0052AA}"/>
              </a:ext>
            </a:extLst>
          </p:cNvPr>
          <p:cNvSpPr>
            <a:spLocks noGrp="1"/>
          </p:cNvSpPr>
          <p:nvPr>
            <p:ph type="subTitle" idx="1"/>
          </p:nvPr>
        </p:nvSpPr>
        <p:spPr>
          <a:xfrm>
            <a:off x="2561678" y="3115626"/>
            <a:ext cx="7097666" cy="651424"/>
          </a:xfrm>
        </p:spPr>
        <p:txBody>
          <a:bodyPr/>
          <a:lstStyle/>
          <a:p>
            <a:pPr algn="ctr"/>
            <a:r>
              <a:rPr lang="en-US" sz="3600" dirty="0">
                <a:latin typeface="+mn-lt"/>
                <a:ea typeface="+mj-ea"/>
                <a:cs typeface="Times New Roman" panose="02020603050405020304" pitchFamily="18" charset="0"/>
              </a:rPr>
              <a:t>HYBRID MUTUAL FUNDS</a:t>
            </a:r>
          </a:p>
        </p:txBody>
      </p:sp>
      <p:sp>
        <p:nvSpPr>
          <p:cNvPr id="11" name="Rectangle 10">
            <a:extLst>
              <a:ext uri="{C183D7F6-B498-43B3-948B-1728B52AA6E4}">
                <adec:decorative xmlns:adec="http://schemas.microsoft.com/office/drawing/2017/decorative" xmlns="" val="1"/>
              </a:ext>
            </a:extLst>
          </p:cNvPr>
          <p:cNvSpPr/>
          <p:nvPr/>
        </p:nvSpPr>
        <p:spPr>
          <a:xfrm>
            <a:off x="159656" y="5369418"/>
            <a:ext cx="11901715" cy="1262744"/>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https://moneyhoney.co.in/images/logo.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020532" y="5658745"/>
            <a:ext cx="4179959" cy="598782"/>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3293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a:xfrm>
            <a:off x="589996" y="412478"/>
            <a:ext cx="10983132" cy="747763"/>
          </a:xfrm>
        </p:spPr>
        <p:txBody>
          <a:bodyPr>
            <a:normAutofit/>
          </a:bodyPr>
          <a:lstStyle/>
          <a:p>
            <a:endParaRPr lang="en-US" sz="2400" dirty="0"/>
          </a:p>
        </p:txBody>
      </p:sp>
      <p:pic>
        <p:nvPicPr>
          <p:cNvPr id="16" name="Picture 15" descr="https://moneyhoney.co.in/images/logo.png"/>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2"/>
          <a:stretch/>
        </p:blipFill>
        <p:spPr bwMode="auto">
          <a:xfrm>
            <a:off x="10952388" y="506414"/>
            <a:ext cx="635178" cy="598702"/>
          </a:xfrm>
          <a:prstGeom prst="rect">
            <a:avLst/>
          </a:prstGeom>
          <a:extLst>
            <a:ext uri="{909E8E84-426E-40DD-AFC4-6F175D3DCCD1}">
              <a14:hiddenFill xmlns:a14="http://schemas.microsoft.com/office/drawing/2010/main">
                <a:solidFill>
                  <a:srgbClr val="FFFFFF"/>
                </a:solidFill>
              </a14:hiddenFill>
            </a:ext>
          </a:extLst>
        </p:spPr>
      </p:pic>
      <p:sp>
        <p:nvSpPr>
          <p:cNvPr id="200706" name="AutoShape 2" descr="Business Manager Vector Illustration Concept by naulicrea on Envato El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00708" name="AutoShape 4" descr="Business Manager Vector Illustration Concept by naulicrea on Envato El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00710" name="AutoShape 6" descr="Business Manager Vector Illustration Concept by naulicrea on Envato El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4" name="TextBox 13"/>
          <p:cNvSpPr txBox="1"/>
          <p:nvPr/>
        </p:nvSpPr>
        <p:spPr>
          <a:xfrm>
            <a:off x="450476" y="4016417"/>
            <a:ext cx="7235113" cy="2303361"/>
          </a:xfrm>
          <a:prstGeom prst="rect">
            <a:avLst/>
          </a:prstGeom>
        </p:spPr>
        <p:txBody>
          <a:bodyPr vert="horz" wrap="square" lIns="91440" tIns="45720" rIns="91440" bIns="45720" rtlCol="0">
            <a:noAutofit/>
          </a:bodyPr>
          <a:lstStyle/>
          <a:p>
            <a:pPr marL="0" indent="0" algn="l">
              <a:lnSpc>
                <a:spcPts val="1800"/>
              </a:lnSpc>
              <a:spcAft>
                <a:spcPts val="600"/>
              </a:spcAft>
              <a:buFont typeface="Wingdings" pitchFamily="2" charset="2"/>
              <a:buChar char="v"/>
            </a:pPr>
            <a:endParaRPr lang="en-US" sz="2000" dirty="0" smtClean="0">
              <a:solidFill>
                <a:srgbClr val="7030A0"/>
              </a:solidFill>
              <a:latin typeface="Calibri" pitchFamily="34" charset="0"/>
              <a:cs typeface="Calibri" pitchFamily="34"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2790" y="2976190"/>
            <a:ext cx="4545015" cy="3343588"/>
          </a:xfrm>
          <a:prstGeom prst="rect">
            <a:avLst/>
          </a:prstGeom>
        </p:spPr>
      </p:pic>
      <p:pic>
        <p:nvPicPr>
          <p:cNvPr id="6" name="Picture 5"/>
          <p:cNvPicPr>
            <a:picLocks noChangeAspect="1"/>
          </p:cNvPicPr>
          <p:nvPr/>
        </p:nvPicPr>
        <p:blipFill>
          <a:blip r:embed="rId6" cstate="hq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89996" y="1534471"/>
            <a:ext cx="4558937" cy="3481849"/>
          </a:xfrm>
          <a:prstGeom prst="rect">
            <a:avLst/>
          </a:prstGeom>
        </p:spPr>
      </p:pic>
    </p:spTree>
    <p:extLst>
      <p:ext uri="{BB962C8B-B14F-4D97-AF65-F5344CB8AC3E}">
        <p14:creationId xmlns:p14="http://schemas.microsoft.com/office/powerpoint/2010/main" val="27610010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4525" y="3007053"/>
            <a:ext cx="11663025" cy="830997"/>
          </a:xfrm>
          <a:prstGeom prst="rect">
            <a:avLst/>
          </a:prstGeom>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4800" dirty="0" smtClean="0">
                <a:solidFill>
                  <a:srgbClr val="7030A0"/>
                </a:solidFill>
                <a:latin typeface="Calibri" pitchFamily="34" charset="0"/>
                <a:cs typeface="Calibri" pitchFamily="34" charset="0"/>
              </a:rPr>
              <a:t>4.</a:t>
            </a:r>
            <a:r>
              <a:rPr lang="en-US" sz="4800" cap="all" dirty="0" smtClean="0">
                <a:ln w="0"/>
                <a:effectLst/>
                <a:latin typeface="Calibri" panose="020F0502020204030204" pitchFamily="34" charset="0"/>
                <a:cs typeface="Calibri" panose="020F0502020204030204" pitchFamily="34" charset="0"/>
              </a:rPr>
              <a:t> </a:t>
            </a:r>
            <a:r>
              <a:rPr lang="en-US" sz="4800" dirty="0" smtClean="0">
                <a:solidFill>
                  <a:srgbClr val="7030A0"/>
                </a:solidFill>
                <a:latin typeface="Calibri" pitchFamily="34" charset="0"/>
                <a:cs typeface="Calibri" pitchFamily="34" charset="0"/>
              </a:rPr>
              <a:t>WHO SHOULD INVEST IN HYBRID FUND</a:t>
            </a:r>
            <a:endParaRPr lang="en-US" sz="4800" cap="all" dirty="0">
              <a:ln w="0"/>
              <a:effectLst/>
              <a:latin typeface="Calibri" panose="020F0502020204030204" pitchFamily="34" charset="0"/>
              <a:cs typeface="Calibri" panose="020F0502020204030204" pitchFamily="34" charset="0"/>
            </a:endParaRPr>
          </a:p>
        </p:txBody>
      </p:sp>
      <p:pic>
        <p:nvPicPr>
          <p:cNvPr id="4" name="Picture 3" descr="https://moneyhoney.co.in/images/logo.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610418" y="6626723"/>
            <a:ext cx="1307132" cy="187248"/>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8988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a:xfrm>
            <a:off x="616792" y="452375"/>
            <a:ext cx="10665300" cy="747763"/>
          </a:xfrm>
        </p:spPr>
        <p:txBody>
          <a:bodyPr>
            <a:normAutofit/>
          </a:bodyPr>
          <a:lstStyle/>
          <a:p>
            <a:r>
              <a:rPr lang="en-US" sz="2400" dirty="0" smtClean="0">
                <a:solidFill>
                  <a:srgbClr val="7030A0"/>
                </a:solidFill>
                <a:latin typeface="Calibri" pitchFamily="34" charset="0"/>
                <a:cs typeface="Calibri" pitchFamily="34" charset="0"/>
              </a:rPr>
              <a:t>WHO SHOULD INVEST IN HYBRID FUND</a:t>
            </a:r>
            <a:endParaRPr lang="en-US" sz="2400" dirty="0"/>
          </a:p>
        </p:txBody>
      </p:sp>
      <p:sp>
        <p:nvSpPr>
          <p:cNvPr id="200706" name="AutoShape 2" descr="Business Manager Vector Illustration Concept by naulicrea on Envato El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00708" name="AutoShape 4" descr="Business Manager Vector Illustration Concept by naulicrea on Envato El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00710" name="AutoShape 6" descr="Business Manager Vector Illustration Concept by naulicrea on Envato El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1" name="TextBox 10"/>
          <p:cNvSpPr txBox="1"/>
          <p:nvPr/>
        </p:nvSpPr>
        <p:spPr>
          <a:xfrm>
            <a:off x="759484" y="1619011"/>
            <a:ext cx="7940379" cy="4690348"/>
          </a:xfrm>
          <a:prstGeom prst="rect">
            <a:avLst/>
          </a:prstGeom>
        </p:spPr>
        <p:txBody>
          <a:bodyPr vert="horz" wrap="square" lIns="91440" tIns="45720" rIns="91440" bIns="45720" rtlCol="0">
            <a:noAutofit/>
          </a:bodyPr>
          <a:lstStyle/>
          <a:p>
            <a:pPr marL="285750" indent="-285750">
              <a:buFont typeface="Wingdings" panose="05000000000000000000" pitchFamily="2" charset="2"/>
              <a:buChar char="v"/>
            </a:pPr>
            <a:r>
              <a:rPr lang="en-IN" sz="2200" b="1" dirty="0"/>
              <a:t>Hybrid funds are considered to be riskier than debt funds but safer than </a:t>
            </a:r>
            <a:r>
              <a:rPr lang="en-IN" sz="2200" b="1" dirty="0" smtClean="0"/>
              <a:t>Equity funds.</a:t>
            </a:r>
          </a:p>
          <a:p>
            <a:endParaRPr lang="en-IN" sz="2200" b="1" dirty="0" smtClean="0"/>
          </a:p>
          <a:p>
            <a:pPr marL="285750" indent="-285750">
              <a:buFont typeface="Wingdings" panose="05000000000000000000" pitchFamily="2" charset="2"/>
              <a:buChar char="v"/>
            </a:pPr>
            <a:r>
              <a:rPr lang="en-IN" sz="2200" b="1" dirty="0"/>
              <a:t>They tend to offer better returns than debt </a:t>
            </a:r>
            <a:r>
              <a:rPr lang="en-IN" sz="2200" b="1" dirty="0" smtClean="0"/>
              <a:t>funds.</a:t>
            </a:r>
          </a:p>
          <a:p>
            <a:pPr marL="285750" indent="-285750">
              <a:buFont typeface="Wingdings" panose="05000000000000000000" pitchFamily="2" charset="2"/>
              <a:buChar char="v"/>
            </a:pPr>
            <a:endParaRPr lang="en-IN" sz="2200" b="1" dirty="0"/>
          </a:p>
          <a:p>
            <a:pPr marL="285750" indent="-285750">
              <a:buFont typeface="Wingdings" panose="05000000000000000000" pitchFamily="2" charset="2"/>
              <a:buChar char="v"/>
            </a:pPr>
            <a:r>
              <a:rPr lang="en-IN" sz="2200" b="1" dirty="0" smtClean="0"/>
              <a:t>Mostly </a:t>
            </a:r>
            <a:r>
              <a:rPr lang="en-IN" sz="2200" b="1" dirty="0"/>
              <a:t>preferred by many low-risk investors</a:t>
            </a:r>
            <a:r>
              <a:rPr lang="en-IN" sz="2200" b="1" dirty="0" smtClean="0"/>
              <a:t>.</a:t>
            </a:r>
          </a:p>
          <a:p>
            <a:endParaRPr lang="en-IN" sz="2200" b="1" dirty="0"/>
          </a:p>
          <a:p>
            <a:pPr marL="285750" indent="-285750">
              <a:buFont typeface="Wingdings" panose="05000000000000000000" pitchFamily="2" charset="2"/>
              <a:buChar char="v"/>
            </a:pPr>
            <a:r>
              <a:rPr lang="en-IN" sz="2200" b="1" dirty="0"/>
              <a:t>New investors who are unsure about stepping into the equity markets tend to turn towards hybrid funds. </a:t>
            </a:r>
            <a:endParaRPr lang="en-IN" sz="2200" b="1" dirty="0" smtClean="0"/>
          </a:p>
          <a:p>
            <a:endParaRPr lang="en-IN" sz="2200" b="1" dirty="0"/>
          </a:p>
          <a:p>
            <a:pPr marL="285750" indent="-285750">
              <a:buFont typeface="Wingdings" panose="05000000000000000000" pitchFamily="2" charset="2"/>
              <a:buChar char="v"/>
            </a:pPr>
            <a:r>
              <a:rPr lang="en-IN" sz="2200" b="1" dirty="0"/>
              <a:t>Hybrid funds allow investors to make the most out of equity investments while cushioning themselves against extreme volatility in the market.</a:t>
            </a:r>
          </a:p>
          <a:p>
            <a:pPr marL="285750" indent="-285750">
              <a:buFont typeface="Wingdings" panose="05000000000000000000" pitchFamily="2" charset="2"/>
              <a:buChar char="v"/>
            </a:pPr>
            <a:endParaRPr lang="en-IN"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0045" y="1499234"/>
            <a:ext cx="3135085" cy="4810125"/>
          </a:xfrm>
          <a:prstGeom prst="rect">
            <a:avLst/>
          </a:prstGeom>
        </p:spPr>
      </p:pic>
    </p:spTree>
    <p:extLst>
      <p:ext uri="{BB962C8B-B14F-4D97-AF65-F5344CB8AC3E}">
        <p14:creationId xmlns:p14="http://schemas.microsoft.com/office/powerpoint/2010/main" val="2359175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3211" y="4323806"/>
            <a:ext cx="7809412" cy="218593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434" y="1465911"/>
            <a:ext cx="8032301" cy="2740329"/>
          </a:xfrm>
          <a:prstGeom prst="rect">
            <a:avLst/>
          </a:prstGeom>
        </p:spPr>
      </p:pic>
      <p:pic>
        <p:nvPicPr>
          <p:cNvPr id="8" name="Picture 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846552" y="1196391"/>
            <a:ext cx="2531197" cy="2021872"/>
          </a:xfrm>
          <a:prstGeom prst="rect">
            <a:avLst/>
          </a:prstGeom>
        </p:spPr>
      </p:pic>
    </p:spTree>
    <p:extLst>
      <p:ext uri="{BB962C8B-B14F-4D97-AF65-F5344CB8AC3E}">
        <p14:creationId xmlns:p14="http://schemas.microsoft.com/office/powerpoint/2010/main" val="29817387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4525" y="3007053"/>
            <a:ext cx="11663025" cy="830997"/>
          </a:xfrm>
          <a:prstGeom prst="rect">
            <a:avLst/>
          </a:prstGeom>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4800" dirty="0" smtClean="0">
                <a:solidFill>
                  <a:srgbClr val="7030A0"/>
                </a:solidFill>
                <a:latin typeface="Calibri" pitchFamily="34" charset="0"/>
                <a:cs typeface="Calibri" pitchFamily="34" charset="0"/>
              </a:rPr>
              <a:t>5.</a:t>
            </a:r>
            <a:r>
              <a:rPr lang="en-US" sz="4800" cap="all" dirty="0" smtClean="0">
                <a:ln w="0"/>
                <a:latin typeface="Calibri" panose="020F0502020204030204" pitchFamily="34" charset="0"/>
                <a:cs typeface="Calibri" panose="020F0502020204030204" pitchFamily="34" charset="0"/>
              </a:rPr>
              <a:t>ADVANTAGES OF HYBRID FUND</a:t>
            </a:r>
            <a:endParaRPr lang="en-US" sz="4800" cap="all" dirty="0">
              <a:ln w="0"/>
              <a:effectLst/>
              <a:latin typeface="Calibri" panose="020F0502020204030204" pitchFamily="34" charset="0"/>
              <a:cs typeface="Calibri" panose="020F0502020204030204" pitchFamily="34" charset="0"/>
            </a:endParaRPr>
          </a:p>
        </p:txBody>
      </p:sp>
      <p:pic>
        <p:nvPicPr>
          <p:cNvPr id="4" name="Picture 3" descr="https://moneyhoney.co.in/images/logo.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610418" y="6626723"/>
            <a:ext cx="1307132" cy="187248"/>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3666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https://moneyhoney.co.in/images/logo.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2"/>
          <a:stretch/>
        </p:blipFill>
        <p:spPr bwMode="auto">
          <a:xfrm>
            <a:off x="10952388" y="506414"/>
            <a:ext cx="635178" cy="598702"/>
          </a:xfrm>
          <a:prstGeom prst="rect">
            <a:avLst/>
          </a:prstGeom>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a:xfrm>
            <a:off x="641438" y="513516"/>
            <a:ext cx="10983132" cy="747763"/>
          </a:xfrm>
        </p:spPr>
        <p:txBody>
          <a:bodyPr>
            <a:normAutofit/>
          </a:bodyPr>
          <a:lstStyle/>
          <a:p>
            <a:r>
              <a:rPr lang="en-US" sz="2400" dirty="0" smtClean="0">
                <a:solidFill>
                  <a:srgbClr val="7030A0"/>
                </a:solidFill>
                <a:latin typeface="Calibri" pitchFamily="34" charset="0"/>
                <a:cs typeface="Calibri" pitchFamily="34" charset="0"/>
              </a:rPr>
              <a:t>ADVANTAGES OF HYBRID FUND</a:t>
            </a:r>
            <a:endParaRPr lang="en-US" sz="2400" dirty="0">
              <a:solidFill>
                <a:srgbClr val="764987"/>
              </a:solidFill>
              <a:latin typeface="Calibri" pitchFamily="34" charset="0"/>
              <a:cs typeface="Calibri" pitchFamily="34" charset="0"/>
            </a:endParaRPr>
          </a:p>
        </p:txBody>
      </p:sp>
      <p:graphicFrame>
        <p:nvGraphicFramePr>
          <p:cNvPr id="15" name="Diagram 14"/>
          <p:cNvGraphicFramePr/>
          <p:nvPr>
            <p:extLst>
              <p:ext uri="{D42A27DB-BD31-4B8C-83A1-F6EECF244321}">
                <p14:modId xmlns:p14="http://schemas.microsoft.com/office/powerpoint/2010/main" val="2553292097"/>
              </p:ext>
            </p:extLst>
          </p:nvPr>
        </p:nvGraphicFramePr>
        <p:xfrm>
          <a:off x="571500" y="1323802"/>
          <a:ext cx="11132820" cy="51684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7" name="TextBox 16"/>
          <p:cNvSpPr txBox="1"/>
          <p:nvPr/>
        </p:nvSpPr>
        <p:spPr>
          <a:xfrm>
            <a:off x="1355075" y="1773716"/>
            <a:ext cx="914400" cy="914400"/>
          </a:xfrm>
          <a:prstGeom prst="rect">
            <a:avLst/>
          </a:prstGeom>
        </p:spPr>
        <p:txBody>
          <a:bodyPr vert="horz" wrap="none" lIns="91440" tIns="45720" rIns="91440" bIns="45720" rtlCol="0">
            <a:noAutofit/>
          </a:bodyPr>
          <a:lstStyle/>
          <a:p>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087496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research3\Pictures\Picture2.jpg"/>
          <p:cNvPicPr>
            <a:picLocks noChangeAspect="1" noChangeArrowheads="1"/>
          </p:cNvPicPr>
          <p:nvPr/>
        </p:nvPicPr>
        <p:blipFill>
          <a:blip r:embed="rId2"/>
          <a:srcRect/>
          <a:stretch>
            <a:fillRect/>
          </a:stretch>
        </p:blipFill>
        <p:spPr bwMode="auto">
          <a:xfrm>
            <a:off x="276224" y="658585"/>
            <a:ext cx="11639550" cy="571500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4294967295"/>
          </p:nvPr>
        </p:nvSpPr>
        <p:spPr>
          <a:xfrm>
            <a:off x="0" y="6356350"/>
            <a:ext cx="2743200" cy="365125"/>
          </a:xfrm>
        </p:spPr>
        <p:txBody>
          <a:bodyPr/>
          <a:lstStyle/>
          <a:p>
            <a:r>
              <a:rPr lang="en-US" dirty="0" smtClean="0"/>
              <a:t>16-Oct-2021</a:t>
            </a:r>
            <a:endParaRPr lang="en-US" dirty="0"/>
          </a:p>
        </p:txBody>
      </p:sp>
      <p:sp>
        <p:nvSpPr>
          <p:cNvPr id="4" name="Slide Number Placeholder 3"/>
          <p:cNvSpPr>
            <a:spLocks noGrp="1"/>
          </p:cNvSpPr>
          <p:nvPr>
            <p:ph type="sldNum" sz="quarter" idx="4294967295"/>
          </p:nvPr>
        </p:nvSpPr>
        <p:spPr>
          <a:xfrm>
            <a:off x="9448800" y="6356350"/>
            <a:ext cx="2743200" cy="365125"/>
          </a:xfrm>
        </p:spPr>
        <p:txBody>
          <a:bodyPr/>
          <a:lstStyle/>
          <a:p>
            <a:fld id="{3359379A-16E2-4C4A-96D0-A52C442257E7}" type="slidenum">
              <a:rPr lang="en-US" smtClean="0"/>
              <a:pPr/>
              <a:t>17</a:t>
            </a:fld>
            <a:endParaRPr lang="en-US" dirty="0"/>
          </a:p>
        </p:txBody>
      </p:sp>
      <p:sp>
        <p:nvSpPr>
          <p:cNvPr id="6" name="Title 2"/>
          <p:cNvSpPr txBox="1">
            <a:spLocks/>
          </p:cNvSpPr>
          <p:nvPr/>
        </p:nvSpPr>
        <p:spPr>
          <a:xfrm>
            <a:off x="292232" y="3122443"/>
            <a:ext cx="11625318" cy="631525"/>
          </a:xfrm>
          <a:prstGeom prst="rect">
            <a:avLst/>
          </a:prstGeom>
        </p:spPr>
        <p:txBody>
          <a:bodyPr>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ctr">
              <a:lnSpc>
                <a:spcPct val="90000"/>
              </a:lnSpc>
              <a:spcBef>
                <a:spcPct val="0"/>
              </a:spcBef>
              <a:defRPr/>
            </a:pPr>
            <a:r>
              <a:rPr lang="en-US" sz="4800" cap="all" dirty="0">
                <a:ln w="0"/>
                <a:latin typeface="Calibri" pitchFamily="34" charset="0"/>
                <a:ea typeface="+mj-ea"/>
                <a:cs typeface="Calibri" pitchFamily="34" charset="0"/>
              </a:rPr>
              <a:t>2</a:t>
            </a:r>
            <a:r>
              <a:rPr lang="en-US" sz="4800" cap="all" dirty="0" smtClean="0">
                <a:ln w="0"/>
                <a:latin typeface="Calibri" pitchFamily="34" charset="0"/>
                <a:ea typeface="+mj-ea"/>
                <a:cs typeface="Calibri" pitchFamily="34" charset="0"/>
              </a:rPr>
              <a:t>. TAX SLABS</a:t>
            </a:r>
            <a:endParaRPr kumimoji="0" lang="en-US" sz="4800" i="0" u="none" strike="noStrike" kern="1200" cap="all" normalizeH="0" baseline="0" noProof="0" dirty="0">
              <a:ln w="0"/>
              <a:effectLst/>
              <a:uLnTx/>
              <a:uFillTx/>
              <a:latin typeface="Calibri" pitchFamily="34" charset="0"/>
              <a:ea typeface="+mj-ea"/>
              <a:cs typeface="Calibri"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solidFill>
                  <a:srgbClr val="7030A0"/>
                </a:solidFill>
                <a:latin typeface="Calibri" pitchFamily="34" charset="0"/>
                <a:cs typeface="Calibri" pitchFamily="34" charset="0"/>
              </a:rPr>
              <a:t>TAX SLABS</a:t>
            </a:r>
            <a:endParaRPr lang="en-US" sz="2400" dirty="0">
              <a:latin typeface="Calibri" pitchFamily="34" charset="0"/>
              <a:cs typeface="Calibri" pitchFamily="34" charset="0"/>
            </a:endParaRP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495" y="1829936"/>
            <a:ext cx="10835007" cy="184531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04433" y="1196391"/>
            <a:ext cx="10983132" cy="74776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a:lstStyle>
          <a:p>
            <a:r>
              <a:rPr lang="en-US" sz="2000" dirty="0" smtClean="0">
                <a:solidFill>
                  <a:srgbClr val="7030A0"/>
                </a:solidFill>
                <a:latin typeface="Calibri" pitchFamily="34" charset="0"/>
                <a:cs typeface="Calibri" pitchFamily="34" charset="0"/>
              </a:rPr>
              <a:t>For Residential Individual below 60 Years of Age)</a:t>
            </a:r>
            <a:endParaRPr lang="en-US" sz="2000" dirty="0">
              <a:latin typeface="Calibri" pitchFamily="34" charset="0"/>
              <a:cs typeface="Calibri" pitchFamily="34" charset="0"/>
            </a:endParaRPr>
          </a:p>
        </p:txBody>
      </p:sp>
      <p:sp>
        <p:nvSpPr>
          <p:cNvPr id="8" name="Title 1"/>
          <p:cNvSpPr txBox="1">
            <a:spLocks/>
          </p:cNvSpPr>
          <p:nvPr/>
        </p:nvSpPr>
        <p:spPr>
          <a:xfrm>
            <a:off x="604431" y="3697041"/>
            <a:ext cx="10983132" cy="74776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a:lstStyle>
          <a:p>
            <a:r>
              <a:rPr lang="en-US" sz="2000" dirty="0" smtClean="0">
                <a:solidFill>
                  <a:srgbClr val="7030A0"/>
                </a:solidFill>
                <a:latin typeface="Calibri" pitchFamily="34" charset="0"/>
                <a:cs typeface="Calibri" pitchFamily="34" charset="0"/>
              </a:rPr>
              <a:t>For Residential Individual below 60-80 Years of Age)</a:t>
            </a:r>
            <a:endParaRPr lang="en-US" sz="2000" dirty="0">
              <a:latin typeface="Calibri" pitchFamily="34" charset="0"/>
              <a:cs typeface="Calibri" pitchFamily="34" charset="0"/>
            </a:endParaRPr>
          </a:p>
        </p:txBody>
      </p:sp>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4466590"/>
            <a:ext cx="10786785" cy="18371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6321" y="1547773"/>
            <a:ext cx="6753497" cy="4689566"/>
          </a:xfrm>
          <a:prstGeom prst="rect">
            <a:avLst/>
          </a:prstGeom>
        </p:spPr>
        <p:txBody>
          <a:bodyPr vert="horz" wrap="square" lIns="91440" tIns="45720" rIns="91440" bIns="45720" rtlCol="0">
            <a:noAutofit/>
          </a:bodyPr>
          <a:lstStyle/>
          <a:p>
            <a:pPr marL="0" indent="0" algn="l">
              <a:lnSpc>
                <a:spcPts val="1800"/>
              </a:lnSpc>
              <a:spcAft>
                <a:spcPts val="600"/>
              </a:spcAft>
              <a:buFont typeface="Wingdings" pitchFamily="2" charset="2"/>
              <a:buChar char="v"/>
            </a:pPr>
            <a:r>
              <a:rPr lang="en-US" sz="2000" b="1" dirty="0" smtClean="0">
                <a:solidFill>
                  <a:srgbClr val="E14B25"/>
                </a:solidFill>
                <a:latin typeface="Calibri" pitchFamily="34" charset="0"/>
                <a:cs typeface="Calibri" pitchFamily="34" charset="0"/>
              </a:rPr>
              <a:t>Mr</a:t>
            </a:r>
            <a:r>
              <a:rPr lang="en-US" sz="2000" dirty="0" smtClean="0">
                <a:solidFill>
                  <a:srgbClr val="E44C24"/>
                </a:solidFill>
                <a:latin typeface="Calibri" pitchFamily="34" charset="0"/>
                <a:cs typeface="Calibri" pitchFamily="34" charset="0"/>
              </a:rPr>
              <a:t>. </a:t>
            </a:r>
            <a:r>
              <a:rPr lang="en-US" sz="2000" b="1" dirty="0" smtClean="0">
                <a:solidFill>
                  <a:srgbClr val="E14B25"/>
                </a:solidFill>
                <a:latin typeface="Calibri" pitchFamily="34" charset="0"/>
                <a:cs typeface="Calibri" pitchFamily="34" charset="0"/>
              </a:rPr>
              <a:t>Ajay</a:t>
            </a:r>
            <a:r>
              <a:rPr lang="en-US" sz="2000" dirty="0" smtClean="0">
                <a:solidFill>
                  <a:srgbClr val="7030A0"/>
                </a:solidFill>
                <a:latin typeface="Calibri" pitchFamily="34" charset="0"/>
                <a:cs typeface="Calibri" pitchFamily="34" charset="0"/>
              </a:rPr>
              <a:t>: Miss Pooja, did you know you can claim a tax  rebate if your taxable income does not exceed Rs 5,00,000.</a:t>
            </a:r>
          </a:p>
          <a:p>
            <a:pPr marL="0" indent="0" algn="l">
              <a:lnSpc>
                <a:spcPts val="1800"/>
              </a:lnSpc>
              <a:spcAft>
                <a:spcPts val="600"/>
              </a:spcAft>
              <a:buFont typeface="Wingdings" pitchFamily="2" charset="2"/>
              <a:buChar char="v"/>
            </a:pPr>
            <a:endParaRPr lang="en-US" sz="2000" dirty="0" smtClean="0">
              <a:solidFill>
                <a:srgbClr val="7030A0"/>
              </a:solidFill>
              <a:latin typeface="Calibri" pitchFamily="34" charset="0"/>
              <a:cs typeface="Calibri" pitchFamily="34" charset="0"/>
            </a:endParaRPr>
          </a:p>
          <a:p>
            <a:pPr>
              <a:lnSpc>
                <a:spcPts val="1800"/>
              </a:lnSpc>
              <a:spcAft>
                <a:spcPts val="600"/>
              </a:spcAft>
              <a:buFont typeface="Wingdings" pitchFamily="2" charset="2"/>
              <a:buChar char="v"/>
            </a:pPr>
            <a:r>
              <a:rPr lang="en-US" sz="2000" b="1" dirty="0" smtClean="0">
                <a:solidFill>
                  <a:srgbClr val="E14B25"/>
                </a:solidFill>
                <a:latin typeface="Calibri" pitchFamily="34" charset="0"/>
                <a:cs typeface="Calibri" pitchFamily="34" charset="0"/>
              </a:rPr>
              <a:t>Ms Pooja</a:t>
            </a:r>
            <a:r>
              <a:rPr lang="en-US" sz="2000" b="1" dirty="0" smtClean="0">
                <a:solidFill>
                  <a:srgbClr val="7030A0"/>
                </a:solidFill>
                <a:latin typeface="Calibri" pitchFamily="34" charset="0"/>
                <a:cs typeface="Calibri" pitchFamily="34" charset="0"/>
              </a:rPr>
              <a:t>: </a:t>
            </a:r>
            <a:r>
              <a:rPr lang="en-US" sz="2000" dirty="0" smtClean="0">
                <a:solidFill>
                  <a:srgbClr val="7030A0"/>
                </a:solidFill>
                <a:latin typeface="Calibri" pitchFamily="34" charset="0"/>
                <a:cs typeface="Calibri" pitchFamily="34" charset="0"/>
              </a:rPr>
              <a:t>What</a:t>
            </a:r>
            <a:r>
              <a:rPr lang="en-US" sz="2000" b="1" dirty="0" smtClean="0">
                <a:solidFill>
                  <a:srgbClr val="E14B25"/>
                </a:solidFill>
                <a:latin typeface="Calibri" pitchFamily="34" charset="0"/>
                <a:cs typeface="Calibri" pitchFamily="34" charset="0"/>
              </a:rPr>
              <a:t> </a:t>
            </a:r>
            <a:r>
              <a:rPr lang="en-US" sz="2000" dirty="0" smtClean="0">
                <a:solidFill>
                  <a:srgbClr val="7030A0"/>
                </a:solidFill>
                <a:latin typeface="Calibri" pitchFamily="34" charset="0"/>
                <a:cs typeface="Calibri" pitchFamily="34" charset="0"/>
              </a:rPr>
              <a:t>is a tax rebate? </a:t>
            </a:r>
          </a:p>
          <a:p>
            <a:pPr>
              <a:lnSpc>
                <a:spcPts val="1800"/>
              </a:lnSpc>
              <a:spcAft>
                <a:spcPts val="600"/>
              </a:spcAft>
            </a:pPr>
            <a:endParaRPr lang="en-US" sz="2000" b="1" dirty="0" smtClean="0">
              <a:solidFill>
                <a:srgbClr val="E14B25"/>
              </a:solidFill>
              <a:latin typeface="Calibri" pitchFamily="34" charset="0"/>
              <a:cs typeface="Calibri" pitchFamily="34" charset="0"/>
            </a:endParaRPr>
          </a:p>
          <a:p>
            <a:pPr>
              <a:lnSpc>
                <a:spcPts val="1800"/>
              </a:lnSpc>
              <a:spcAft>
                <a:spcPts val="600"/>
              </a:spcAft>
              <a:buFont typeface="Wingdings" pitchFamily="2" charset="2"/>
              <a:buChar char="v"/>
            </a:pPr>
            <a:r>
              <a:rPr lang="en-US" sz="2000" b="1" dirty="0" smtClean="0">
                <a:solidFill>
                  <a:srgbClr val="E14B25"/>
                </a:solidFill>
                <a:latin typeface="Calibri" pitchFamily="34" charset="0"/>
                <a:cs typeface="Calibri" pitchFamily="34" charset="0"/>
              </a:rPr>
              <a:t>Mr.</a:t>
            </a:r>
            <a:r>
              <a:rPr lang="en-US" sz="2000" dirty="0" smtClean="0">
                <a:solidFill>
                  <a:srgbClr val="7030A0"/>
                </a:solidFill>
                <a:latin typeface="Calibri" pitchFamily="34" charset="0"/>
                <a:cs typeface="Calibri" pitchFamily="34" charset="0"/>
              </a:rPr>
              <a:t> </a:t>
            </a:r>
            <a:r>
              <a:rPr lang="en-US" sz="2000" b="1" dirty="0" smtClean="0">
                <a:solidFill>
                  <a:srgbClr val="E14B25"/>
                </a:solidFill>
                <a:latin typeface="Calibri" pitchFamily="34" charset="0"/>
                <a:cs typeface="Calibri" pitchFamily="34" charset="0"/>
              </a:rPr>
              <a:t>Ajay</a:t>
            </a:r>
            <a:r>
              <a:rPr lang="en-US" sz="2000" dirty="0" smtClean="0">
                <a:solidFill>
                  <a:srgbClr val="7030A0"/>
                </a:solidFill>
                <a:latin typeface="Calibri" pitchFamily="34" charset="0"/>
                <a:cs typeface="Calibri" pitchFamily="34" charset="0"/>
              </a:rPr>
              <a:t>: Tax  rebate refers to </a:t>
            </a:r>
            <a:r>
              <a:rPr lang="en-US" sz="2000" b="1" dirty="0" smtClean="0">
                <a:solidFill>
                  <a:srgbClr val="7030A0"/>
                </a:solidFill>
                <a:latin typeface="Calibri" pitchFamily="34" charset="0"/>
                <a:cs typeface="Calibri" pitchFamily="34" charset="0"/>
              </a:rPr>
              <a:t>the relief you can claim to reduce income tax burden</a:t>
            </a:r>
            <a:r>
              <a:rPr lang="en-US" sz="2000" dirty="0" smtClean="0">
                <a:solidFill>
                  <a:srgbClr val="7030A0"/>
                </a:solidFill>
                <a:latin typeface="Calibri" pitchFamily="34" charset="0"/>
                <a:cs typeface="Calibri" pitchFamily="34" charset="0"/>
              </a:rPr>
              <a:t>. It refers to the amount of tax liability that you, as a taxpayer,  do not have to pay.</a:t>
            </a:r>
          </a:p>
          <a:p>
            <a:pPr>
              <a:lnSpc>
                <a:spcPts val="1800"/>
              </a:lnSpc>
              <a:spcAft>
                <a:spcPts val="600"/>
              </a:spcAft>
              <a:buFont typeface="Wingdings" pitchFamily="2" charset="2"/>
              <a:buChar char="v"/>
            </a:pPr>
            <a:endParaRPr lang="en-US" sz="2000" dirty="0" smtClean="0">
              <a:solidFill>
                <a:srgbClr val="7030A0"/>
              </a:solidFill>
              <a:latin typeface="Calibri" pitchFamily="34" charset="0"/>
              <a:cs typeface="Calibri" pitchFamily="34" charset="0"/>
            </a:endParaRPr>
          </a:p>
          <a:p>
            <a:pPr>
              <a:lnSpc>
                <a:spcPts val="1800"/>
              </a:lnSpc>
              <a:spcAft>
                <a:spcPts val="600"/>
              </a:spcAft>
              <a:buFont typeface="Wingdings" pitchFamily="2" charset="2"/>
              <a:buChar char="v"/>
            </a:pPr>
            <a:r>
              <a:rPr lang="en-US" sz="2000" b="1" dirty="0" smtClean="0">
                <a:solidFill>
                  <a:srgbClr val="E14B25"/>
                </a:solidFill>
                <a:latin typeface="Calibri" pitchFamily="34" charset="0"/>
                <a:cs typeface="Calibri" pitchFamily="34" charset="0"/>
              </a:rPr>
              <a:t>Mr.</a:t>
            </a:r>
            <a:r>
              <a:rPr lang="en-US" sz="2000" dirty="0" smtClean="0">
                <a:solidFill>
                  <a:srgbClr val="7030A0"/>
                </a:solidFill>
                <a:latin typeface="Calibri" pitchFamily="34" charset="0"/>
                <a:cs typeface="Calibri" pitchFamily="34" charset="0"/>
              </a:rPr>
              <a:t> </a:t>
            </a:r>
            <a:r>
              <a:rPr lang="en-US" sz="2000" b="1" dirty="0" smtClean="0">
                <a:solidFill>
                  <a:srgbClr val="E14B25"/>
                </a:solidFill>
                <a:latin typeface="Calibri" pitchFamily="34" charset="0"/>
                <a:cs typeface="Calibri" pitchFamily="34" charset="0"/>
              </a:rPr>
              <a:t>Ajay</a:t>
            </a:r>
            <a:r>
              <a:rPr lang="en-US" sz="2000" dirty="0" smtClean="0">
                <a:solidFill>
                  <a:srgbClr val="7030A0"/>
                </a:solidFill>
                <a:latin typeface="Calibri" pitchFamily="34" charset="0"/>
                <a:cs typeface="Calibri" pitchFamily="34" charset="0"/>
              </a:rPr>
              <a:t>: According to income tax act if your taxable income is Rs 5,00,000 or less than Rs 5,00,000  then you are eligible for a maximum tax rebate of </a:t>
            </a:r>
            <a:r>
              <a:rPr lang="en-US" sz="2000" b="1" dirty="0" smtClean="0">
                <a:solidFill>
                  <a:srgbClr val="7030A0"/>
                </a:solidFill>
                <a:latin typeface="Calibri" pitchFamily="34" charset="0"/>
                <a:cs typeface="Calibri" pitchFamily="34" charset="0"/>
              </a:rPr>
              <a:t>Rs 12,500 under section 87A. </a:t>
            </a:r>
          </a:p>
          <a:p>
            <a:pPr>
              <a:lnSpc>
                <a:spcPts val="1800"/>
              </a:lnSpc>
              <a:spcAft>
                <a:spcPts val="600"/>
              </a:spcAft>
              <a:buFont typeface="Wingdings" pitchFamily="2" charset="2"/>
              <a:buChar char="v"/>
            </a:pPr>
            <a:endParaRPr lang="en-US" sz="2000" dirty="0" smtClean="0">
              <a:solidFill>
                <a:srgbClr val="7030A0"/>
              </a:solidFill>
              <a:latin typeface="Calibri" pitchFamily="34" charset="0"/>
              <a:cs typeface="Calibri" pitchFamily="34" charset="0"/>
            </a:endParaRPr>
          </a:p>
          <a:p>
            <a:pPr>
              <a:lnSpc>
                <a:spcPts val="1800"/>
              </a:lnSpc>
              <a:spcAft>
                <a:spcPts val="600"/>
              </a:spcAft>
              <a:buFont typeface="Wingdings" pitchFamily="2" charset="2"/>
              <a:buChar char="v"/>
            </a:pPr>
            <a:r>
              <a:rPr lang="en-US" sz="2000" b="1" dirty="0" smtClean="0">
                <a:solidFill>
                  <a:srgbClr val="E14B25"/>
                </a:solidFill>
                <a:latin typeface="Calibri" pitchFamily="34" charset="0"/>
                <a:cs typeface="Calibri" pitchFamily="34" charset="0"/>
              </a:rPr>
              <a:t>Mr.</a:t>
            </a:r>
            <a:r>
              <a:rPr lang="en-US" sz="2000" dirty="0" smtClean="0">
                <a:solidFill>
                  <a:srgbClr val="7030A0"/>
                </a:solidFill>
                <a:latin typeface="Calibri" pitchFamily="34" charset="0"/>
                <a:cs typeface="Calibri" pitchFamily="34" charset="0"/>
              </a:rPr>
              <a:t> </a:t>
            </a:r>
            <a:r>
              <a:rPr lang="en-US" sz="2000" b="1" dirty="0" smtClean="0">
                <a:solidFill>
                  <a:srgbClr val="E14B25"/>
                </a:solidFill>
                <a:latin typeface="Calibri" pitchFamily="34" charset="0"/>
                <a:cs typeface="Calibri" pitchFamily="34" charset="0"/>
              </a:rPr>
              <a:t>Ajay</a:t>
            </a:r>
            <a:r>
              <a:rPr lang="en-US" sz="2000" dirty="0" smtClean="0">
                <a:solidFill>
                  <a:srgbClr val="7030A0"/>
                </a:solidFill>
                <a:latin typeface="Calibri" pitchFamily="34" charset="0"/>
                <a:cs typeface="Calibri" pitchFamily="34" charset="0"/>
              </a:rPr>
              <a:t>: ELSS can be one of  the option to invest surplus income  (income more than Rs 5,00,000) to make your taxable income less than Rs. 5,00,000 to avail the benefit of tax rebate. </a:t>
            </a:r>
          </a:p>
        </p:txBody>
      </p:sp>
      <p:sp>
        <p:nvSpPr>
          <p:cNvPr id="159748" name="AutoShape 4" descr="image previe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59750" name="AutoShape 6" descr="image previe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6" name="Title 5"/>
          <p:cNvSpPr>
            <a:spLocks noGrp="1"/>
          </p:cNvSpPr>
          <p:nvPr>
            <p:ph type="title"/>
          </p:nvPr>
        </p:nvSpPr>
        <p:spPr/>
        <p:txBody>
          <a:bodyPr>
            <a:normAutofit/>
          </a:bodyPr>
          <a:lstStyle/>
          <a:p>
            <a:r>
              <a:rPr lang="en-US" sz="2400" dirty="0">
                <a:solidFill>
                  <a:srgbClr val="7030A0"/>
                </a:solidFill>
                <a:latin typeface="Calibri" pitchFamily="34" charset="0"/>
                <a:cs typeface="Calibri" pitchFamily="34" charset="0"/>
              </a:rPr>
              <a:t>TAX SLABS… </a:t>
            </a:r>
            <a:r>
              <a:rPr lang="en-US" sz="2400" dirty="0" smtClean="0">
                <a:solidFill>
                  <a:srgbClr val="7030A0"/>
                </a:solidFill>
                <a:latin typeface="Calibri" pitchFamily="34" charset="0"/>
                <a:cs typeface="Calibri" pitchFamily="34" charset="0"/>
              </a:rPr>
              <a:t>(</a:t>
            </a:r>
            <a:r>
              <a:rPr sz="2400" dirty="0" smtClean="0">
                <a:solidFill>
                  <a:srgbClr val="7030A0"/>
                </a:solidFill>
                <a:latin typeface="Calibri" pitchFamily="34" charset="0"/>
                <a:cs typeface="Calibri" pitchFamily="34" charset="0"/>
              </a:rPr>
              <a:t>Tax Rebate U/S 87A)</a:t>
            </a:r>
            <a:endParaRPr lang="en-US" sz="2400" dirty="0">
              <a:solidFill>
                <a:srgbClr val="7030A0"/>
              </a:solidFill>
              <a:latin typeface="Calibri" pitchFamily="34" charset="0"/>
              <a:cs typeface="Calibri" pitchFamily="34" charset="0"/>
            </a:endParaRPr>
          </a:p>
        </p:txBody>
      </p:sp>
      <p:pic>
        <p:nvPicPr>
          <p:cNvPr id="8" name="Picture 7" descr="download (2).png"/>
          <p:cNvPicPr>
            <a:picLocks noChangeAspect="1"/>
          </p:cNvPicPr>
          <p:nvPr/>
        </p:nvPicPr>
        <p:blipFill>
          <a:blip r:embed="rId2"/>
          <a:stretch>
            <a:fillRect/>
          </a:stretch>
        </p:blipFill>
        <p:spPr>
          <a:xfrm>
            <a:off x="7313066" y="2459979"/>
            <a:ext cx="4116094" cy="2750931"/>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400" smtClean="0">
                <a:solidFill>
                  <a:srgbClr val="7030A0"/>
                </a:solidFill>
                <a:latin typeface="Calibri" pitchFamily="34" charset="0"/>
                <a:cs typeface="Calibri" pitchFamily="34" charset="0"/>
              </a:rPr>
              <a:t>AGENDA</a:t>
            </a:r>
            <a:endParaRPr lang="en-US" sz="2400" dirty="0">
              <a:solidFill>
                <a:srgbClr val="7030A0"/>
              </a:solidFill>
              <a:latin typeface="Calibri" pitchFamily="34" charset="0"/>
              <a:cs typeface="Calibri" pitchFamily="34" charset="0"/>
            </a:endParaRPr>
          </a:p>
        </p:txBody>
      </p:sp>
      <p:sp>
        <p:nvSpPr>
          <p:cNvPr id="3" name="Rectangle 2"/>
          <p:cNvSpPr/>
          <p:nvPr/>
        </p:nvSpPr>
        <p:spPr>
          <a:xfrm>
            <a:off x="604434" y="1636242"/>
            <a:ext cx="10327906" cy="2308324"/>
          </a:xfrm>
          <a:prstGeom prst="rect">
            <a:avLst/>
          </a:prstGeom>
        </p:spPr>
        <p:txBody>
          <a:bodyPr wrap="square">
            <a:spAutoFit/>
          </a:bodyPr>
          <a:lstStyle/>
          <a:p>
            <a:pPr marL="342900" indent="-342900">
              <a:buFont typeface="+mj-lt"/>
              <a:buAutoNum type="arabicPeriod"/>
            </a:pPr>
            <a:r>
              <a:rPr lang="en-IN" sz="2400" dirty="0" smtClean="0">
                <a:solidFill>
                  <a:srgbClr val="764986"/>
                </a:solidFill>
                <a:latin typeface="Calibri" pitchFamily="34" charset="0"/>
                <a:cs typeface="Calibri" pitchFamily="34" charset="0"/>
              </a:rPr>
              <a:t>Introduction</a:t>
            </a:r>
          </a:p>
          <a:p>
            <a:pPr marL="342900" indent="-342900">
              <a:buFont typeface="+mj-lt"/>
              <a:buAutoNum type="arabicPeriod"/>
            </a:pPr>
            <a:r>
              <a:rPr lang="en-US" sz="2400" dirty="0" smtClean="0">
                <a:solidFill>
                  <a:srgbClr val="764986"/>
                </a:solidFill>
                <a:latin typeface="Calibri" pitchFamily="34" charset="0"/>
                <a:cs typeface="Calibri" pitchFamily="34" charset="0"/>
              </a:rPr>
              <a:t>What Are Hybrid Mutual Fund</a:t>
            </a:r>
          </a:p>
          <a:p>
            <a:pPr marL="342900" indent="-342900">
              <a:buFont typeface="+mj-lt"/>
              <a:buAutoNum type="arabicPeriod"/>
            </a:pPr>
            <a:r>
              <a:rPr lang="en-US" sz="2400" dirty="0" smtClean="0">
                <a:solidFill>
                  <a:srgbClr val="764986"/>
                </a:solidFill>
                <a:latin typeface="Calibri" pitchFamily="34" charset="0"/>
                <a:cs typeface="Calibri" pitchFamily="34" charset="0"/>
              </a:rPr>
              <a:t>How does it works?</a:t>
            </a:r>
          </a:p>
          <a:p>
            <a:pPr marL="342900" indent="-342900">
              <a:buFont typeface="+mj-lt"/>
              <a:buAutoNum type="arabicPeriod"/>
            </a:pPr>
            <a:r>
              <a:rPr lang="en-US" sz="2400" dirty="0" smtClean="0">
                <a:solidFill>
                  <a:srgbClr val="764986"/>
                </a:solidFill>
                <a:latin typeface="Calibri" pitchFamily="34" charset="0"/>
                <a:cs typeface="Calibri" pitchFamily="34" charset="0"/>
              </a:rPr>
              <a:t>Who should invest in Hybrid funds?</a:t>
            </a:r>
          </a:p>
          <a:p>
            <a:pPr marL="342900" indent="-342900">
              <a:buFont typeface="+mj-lt"/>
              <a:buAutoNum type="arabicPeriod"/>
            </a:pPr>
            <a:endParaRPr lang="en-US" sz="2400" dirty="0" smtClean="0">
              <a:solidFill>
                <a:srgbClr val="764986"/>
              </a:solidFill>
              <a:latin typeface="Calibri" pitchFamily="34" charset="0"/>
              <a:cs typeface="Calibri" pitchFamily="34" charset="0"/>
            </a:endParaRPr>
          </a:p>
          <a:p>
            <a:pPr marL="342900" indent="-342900">
              <a:buFont typeface="+mj-lt"/>
              <a:buAutoNum type="arabicPeriod"/>
            </a:pPr>
            <a:endParaRPr lang="en-IN" sz="2400" dirty="0" smtClean="0">
              <a:solidFill>
                <a:srgbClr val="764986"/>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7497" y="460986"/>
            <a:ext cx="10983132" cy="747763"/>
          </a:xfrm>
        </p:spPr>
        <p:txBody>
          <a:bodyPr>
            <a:normAutofit/>
          </a:bodyPr>
          <a:lstStyle/>
          <a:p>
            <a:r>
              <a:rPr lang="en-US" sz="2400" dirty="0">
                <a:solidFill>
                  <a:srgbClr val="7030A0"/>
                </a:solidFill>
                <a:latin typeface="Calibri" pitchFamily="34" charset="0"/>
                <a:cs typeface="Calibri" pitchFamily="34" charset="0"/>
              </a:rPr>
              <a:t>TAX SLABS… (Tax Rebate U/S 87A)</a:t>
            </a:r>
          </a:p>
        </p:txBody>
      </p:sp>
      <p:sp>
        <p:nvSpPr>
          <p:cNvPr id="1028" name="AutoShape 4" descr="image previe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030" name="AutoShape 6" descr="image previe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7" name="Picture 6" descr="download (2).png"/>
          <p:cNvPicPr>
            <a:picLocks noChangeAspect="1"/>
          </p:cNvPicPr>
          <p:nvPr/>
        </p:nvPicPr>
        <p:blipFill>
          <a:blip r:embed="rId2"/>
          <a:stretch>
            <a:fillRect/>
          </a:stretch>
        </p:blipFill>
        <p:spPr>
          <a:xfrm>
            <a:off x="7175502" y="1231858"/>
            <a:ext cx="4516650" cy="3018637"/>
          </a:xfrm>
          <a:prstGeom prst="rect">
            <a:avLst/>
          </a:prstGeom>
        </p:spPr>
      </p:pic>
      <p:sp>
        <p:nvSpPr>
          <p:cNvPr id="2" name="Rectangle 1"/>
          <p:cNvSpPr/>
          <p:nvPr/>
        </p:nvSpPr>
        <p:spPr>
          <a:xfrm>
            <a:off x="617497" y="1587015"/>
            <a:ext cx="6096000" cy="2308324"/>
          </a:xfrm>
          <a:prstGeom prst="rect">
            <a:avLst/>
          </a:prstGeom>
        </p:spPr>
        <p:txBody>
          <a:bodyPr>
            <a:spAutoFit/>
          </a:bodyPr>
          <a:lstStyle/>
          <a:p>
            <a:pPr algn="just">
              <a:buFont typeface="Wingdings" pitchFamily="2" charset="2"/>
              <a:buChar char="v"/>
            </a:pPr>
            <a:r>
              <a:rPr lang="en-US" b="1" dirty="0">
                <a:solidFill>
                  <a:srgbClr val="E14B25"/>
                </a:solidFill>
                <a:latin typeface="Calibri" pitchFamily="34" charset="0"/>
                <a:cs typeface="Calibri" pitchFamily="34" charset="0"/>
              </a:rPr>
              <a:t>Mr. Ajay: </a:t>
            </a:r>
            <a:r>
              <a:rPr lang="en-US" dirty="0">
                <a:solidFill>
                  <a:srgbClr val="7030A0"/>
                </a:solidFill>
                <a:latin typeface="Calibri" pitchFamily="34" charset="0"/>
                <a:cs typeface="Calibri" pitchFamily="34" charset="0"/>
              </a:rPr>
              <a:t>Let me give you a simple example:</a:t>
            </a:r>
          </a:p>
          <a:p>
            <a:pPr algn="just">
              <a:buFont typeface="Wingdings" pitchFamily="2" charset="2"/>
              <a:buChar char="v"/>
            </a:pPr>
            <a:endParaRPr lang="en-US" dirty="0">
              <a:solidFill>
                <a:srgbClr val="7030A0"/>
              </a:solidFill>
              <a:latin typeface="Calibri" pitchFamily="34" charset="0"/>
              <a:cs typeface="Calibri" pitchFamily="34" charset="0"/>
            </a:endParaRPr>
          </a:p>
          <a:p>
            <a:pPr algn="just">
              <a:buFont typeface="Wingdings" pitchFamily="2" charset="2"/>
              <a:buChar char="v"/>
            </a:pPr>
            <a:r>
              <a:rPr lang="en-US" dirty="0">
                <a:solidFill>
                  <a:srgbClr val="7030A0"/>
                </a:solidFill>
                <a:latin typeface="Calibri" pitchFamily="34" charset="0"/>
                <a:cs typeface="Calibri" pitchFamily="34" charset="0"/>
              </a:rPr>
              <a:t>Let’s say, if your total income is </a:t>
            </a:r>
            <a:r>
              <a:rPr lang="en-US" b="1" dirty="0">
                <a:solidFill>
                  <a:srgbClr val="7030A0"/>
                </a:solidFill>
                <a:latin typeface="Calibri" pitchFamily="34" charset="0"/>
                <a:cs typeface="Calibri" pitchFamily="34" charset="0"/>
              </a:rPr>
              <a:t>Rs. </a:t>
            </a:r>
            <a:r>
              <a:rPr lang="en-US" b="1" dirty="0" smtClean="0">
                <a:solidFill>
                  <a:srgbClr val="7030A0"/>
                </a:solidFill>
                <a:latin typeface="Calibri" pitchFamily="34" charset="0"/>
                <a:cs typeface="Calibri" pitchFamily="34" charset="0"/>
              </a:rPr>
              <a:t>6.50 </a:t>
            </a:r>
            <a:r>
              <a:rPr lang="en-US" b="1" dirty="0">
                <a:solidFill>
                  <a:srgbClr val="7030A0"/>
                </a:solidFill>
                <a:latin typeface="Calibri" pitchFamily="34" charset="0"/>
                <a:cs typeface="Calibri" pitchFamily="34" charset="0"/>
              </a:rPr>
              <a:t>Lakhs </a:t>
            </a:r>
            <a:r>
              <a:rPr lang="en-US" dirty="0">
                <a:solidFill>
                  <a:srgbClr val="7030A0"/>
                </a:solidFill>
                <a:latin typeface="Calibri" pitchFamily="34" charset="0"/>
                <a:cs typeface="Calibri" pitchFamily="34" charset="0"/>
              </a:rPr>
              <a:t>and if you invest in ELSS scheme, then you’re total taxable income becomes </a:t>
            </a:r>
            <a:r>
              <a:rPr lang="en-US" b="1" dirty="0">
                <a:solidFill>
                  <a:srgbClr val="7030A0"/>
                </a:solidFill>
                <a:latin typeface="Calibri" pitchFamily="34" charset="0"/>
                <a:cs typeface="Calibri" pitchFamily="34" charset="0"/>
              </a:rPr>
              <a:t>Rs. </a:t>
            </a:r>
            <a:r>
              <a:rPr lang="en-US" b="1" dirty="0" smtClean="0">
                <a:solidFill>
                  <a:srgbClr val="7030A0"/>
                </a:solidFill>
                <a:latin typeface="Calibri" pitchFamily="34" charset="0"/>
                <a:cs typeface="Calibri" pitchFamily="34" charset="0"/>
              </a:rPr>
              <a:t>5.00 Lakhs </a:t>
            </a:r>
            <a:r>
              <a:rPr lang="en-US" dirty="0" smtClean="0">
                <a:solidFill>
                  <a:srgbClr val="7030A0"/>
                </a:solidFill>
                <a:latin typeface="Calibri" pitchFamily="34" charset="0"/>
                <a:cs typeface="Calibri" pitchFamily="34" charset="0"/>
              </a:rPr>
              <a:t>and you don’t have to pay any tax.</a:t>
            </a:r>
            <a:endParaRPr lang="en-US" b="1" dirty="0">
              <a:solidFill>
                <a:srgbClr val="7030A0"/>
              </a:solidFill>
              <a:latin typeface="Calibri" pitchFamily="34" charset="0"/>
              <a:cs typeface="Calibri" pitchFamily="34" charset="0"/>
            </a:endParaRPr>
          </a:p>
          <a:p>
            <a:pPr algn="just">
              <a:buFont typeface="Wingdings" pitchFamily="2" charset="2"/>
              <a:buChar char="v"/>
            </a:pPr>
            <a:endParaRPr lang="en-US" b="1" dirty="0">
              <a:solidFill>
                <a:srgbClr val="7030A0"/>
              </a:solidFill>
              <a:latin typeface="Calibri" pitchFamily="34" charset="0"/>
              <a:cs typeface="Calibri" pitchFamily="34" charset="0"/>
            </a:endParaRPr>
          </a:p>
          <a:p>
            <a:pPr algn="just">
              <a:buFont typeface="Wingdings" pitchFamily="2" charset="2"/>
              <a:buChar char="v"/>
            </a:pPr>
            <a:r>
              <a:rPr lang="en-US" dirty="0">
                <a:solidFill>
                  <a:srgbClr val="7030A0"/>
                </a:solidFill>
                <a:latin typeface="Calibri" pitchFamily="34" charset="0"/>
                <a:cs typeface="Calibri" pitchFamily="34" charset="0"/>
              </a:rPr>
              <a:t>If you don’t invest in ELSS then taxable income remains as </a:t>
            </a:r>
            <a:r>
              <a:rPr lang="en-US" b="1" dirty="0">
                <a:solidFill>
                  <a:srgbClr val="7030A0"/>
                </a:solidFill>
                <a:latin typeface="Calibri" pitchFamily="34" charset="0"/>
                <a:cs typeface="Calibri" pitchFamily="34" charset="0"/>
              </a:rPr>
              <a:t>Rs. </a:t>
            </a:r>
            <a:r>
              <a:rPr lang="en-US" b="1" dirty="0" smtClean="0">
                <a:solidFill>
                  <a:srgbClr val="7030A0"/>
                </a:solidFill>
                <a:latin typeface="Calibri" pitchFamily="34" charset="0"/>
                <a:cs typeface="Calibri" pitchFamily="34" charset="0"/>
              </a:rPr>
              <a:t>6.50 Lakhs </a:t>
            </a:r>
            <a:r>
              <a:rPr lang="en-US" dirty="0" smtClean="0">
                <a:solidFill>
                  <a:srgbClr val="7030A0"/>
                </a:solidFill>
                <a:latin typeface="Calibri" pitchFamily="34" charset="0"/>
                <a:cs typeface="Calibri" pitchFamily="34" charset="0"/>
              </a:rPr>
              <a:t>and you have to income tax of </a:t>
            </a:r>
            <a:r>
              <a:rPr lang="en-US" b="1" dirty="0" smtClean="0">
                <a:solidFill>
                  <a:srgbClr val="7030A0"/>
                </a:solidFill>
                <a:latin typeface="Calibri" pitchFamily="34" charset="0"/>
                <a:cs typeface="Calibri" pitchFamily="34" charset="0"/>
              </a:rPr>
              <a:t>Rs. 31,200.</a:t>
            </a:r>
            <a:endParaRPr lang="en-US" b="1" dirty="0">
              <a:solidFill>
                <a:srgbClr val="7030A0"/>
              </a:solidFill>
              <a:latin typeface="Calibri" pitchFamily="34" charset="0"/>
              <a:cs typeface="Calibri" pitchFamily="34" charset="0"/>
            </a:endParaRPr>
          </a:p>
        </p:txBody>
      </p:sp>
      <p:sp>
        <p:nvSpPr>
          <p:cNvPr id="3" name="Rounded Rectangle 2"/>
          <p:cNvSpPr/>
          <p:nvPr/>
        </p:nvSpPr>
        <p:spPr>
          <a:xfrm>
            <a:off x="6264584" y="4563908"/>
            <a:ext cx="5336045" cy="1310910"/>
          </a:xfrm>
          <a:prstGeom prst="roundRect">
            <a:avLst/>
          </a:prstGeom>
          <a:solidFill>
            <a:srgbClr val="E2532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US" dirty="0">
                <a:solidFill>
                  <a:schemeClr val="bg1"/>
                </a:solidFill>
                <a:latin typeface="Calibri" pitchFamily="34" charset="0"/>
                <a:cs typeface="Calibri" pitchFamily="34" charset="0"/>
              </a:rPr>
              <a:t>It should be noted that the taxable income should not exceed Rs 5,00,000.Even if the income increases a minimal amount the person will not be eligible for the rebate</a:t>
            </a:r>
            <a:r>
              <a:rPr lang="en-US" dirty="0" smtClean="0">
                <a:solidFill>
                  <a:schemeClr val="bg1"/>
                </a:solidFill>
                <a:latin typeface="Calibri" pitchFamily="34" charset="0"/>
                <a:cs typeface="Calibri" pitchFamily="34" charset="0"/>
              </a:rPr>
              <a:t>.</a:t>
            </a:r>
            <a:endParaRPr lang="en-US" dirty="0">
              <a:solidFill>
                <a:schemeClr val="bg1"/>
              </a:solidFill>
              <a:latin typeface="Calibri" pitchFamily="34" charset="0"/>
              <a:cs typeface="Calibri" pitchFamily="34" charset="0"/>
            </a:endParaRPr>
          </a:p>
        </p:txBody>
      </p:sp>
      <p:sp>
        <p:nvSpPr>
          <p:cNvPr id="9" name="Rounded Rectangle 8"/>
          <p:cNvSpPr/>
          <p:nvPr/>
        </p:nvSpPr>
        <p:spPr>
          <a:xfrm>
            <a:off x="617497" y="4563908"/>
            <a:ext cx="5336045" cy="1310910"/>
          </a:xfrm>
          <a:prstGeom prst="roundRect">
            <a:avLst/>
          </a:prstGeom>
          <a:solidFill>
            <a:srgbClr val="E2532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r>
              <a:rPr lang="en-US" dirty="0">
                <a:solidFill>
                  <a:schemeClr val="bg1"/>
                </a:solidFill>
                <a:latin typeface="Calibri" pitchFamily="34" charset="0"/>
                <a:cs typeface="Calibri" pitchFamily="34" charset="0"/>
              </a:rPr>
              <a:t>The tax rebate is limited to </a:t>
            </a:r>
            <a:r>
              <a:rPr lang="en-US" b="1" dirty="0">
                <a:solidFill>
                  <a:schemeClr val="bg1"/>
                </a:solidFill>
                <a:latin typeface="Calibri" pitchFamily="34" charset="0"/>
                <a:cs typeface="Calibri" pitchFamily="34" charset="0"/>
              </a:rPr>
              <a:t>Rs 12,500 u/s  87 A .</a:t>
            </a:r>
            <a:r>
              <a:rPr lang="en-US" dirty="0">
                <a:solidFill>
                  <a:schemeClr val="bg1"/>
                </a:solidFill>
                <a:latin typeface="Calibri" pitchFamily="34" charset="0"/>
                <a:cs typeface="Calibri" pitchFamily="34" charset="0"/>
              </a:rPr>
              <a:t> This means, if your total tax payable is less than Rs 12,500, then you will not have to pay any tax or you will get rebate of the amount payable</a:t>
            </a:r>
            <a:r>
              <a:rPr lang="en-US" dirty="0" smtClean="0">
                <a:solidFill>
                  <a:schemeClr val="bg1"/>
                </a:solidFill>
                <a:latin typeface="Calibri" pitchFamily="34" charset="0"/>
                <a:cs typeface="Calibri" pitchFamily="34" charset="0"/>
              </a:rPr>
              <a:t>.</a:t>
            </a:r>
            <a:endParaRPr lang="en-US" dirty="0">
              <a:solidFill>
                <a:schemeClr val="bg1"/>
              </a:solidFill>
              <a:latin typeface="Calibri" pitchFamily="34" charset="0"/>
              <a:cs typeface="Calibri" pitchFamily="34" charset="0"/>
            </a:endParaRPr>
          </a:p>
        </p:txBody>
      </p:sp>
      <p:pic>
        <p:nvPicPr>
          <p:cNvPr id="10" name="Picture 9" descr="https://moneyhoney.co.in/images/logo.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2"/>
          <a:stretch/>
        </p:blipFill>
        <p:spPr bwMode="auto">
          <a:xfrm>
            <a:off x="10793362" y="506413"/>
            <a:ext cx="635178" cy="598702"/>
          </a:xfrm>
          <a:prstGeom prst="rect">
            <a:avLst/>
          </a:prstGeom>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903" y="496389"/>
            <a:ext cx="10915348" cy="692331"/>
          </a:xfrm>
        </p:spPr>
        <p:txBody>
          <a:bodyPr>
            <a:normAutofit/>
          </a:bodyPr>
          <a:lstStyle/>
          <a:p>
            <a:r>
              <a:rPr lang="en-US" sz="2400" dirty="0">
                <a:solidFill>
                  <a:srgbClr val="7030A0"/>
                </a:solidFill>
                <a:latin typeface="Calibri" pitchFamily="34" charset="0"/>
                <a:cs typeface="Calibri" pitchFamily="34" charset="0"/>
              </a:rPr>
              <a:t>TAX SLABS… (Tax Rebate U/S 87A)</a:t>
            </a:r>
          </a:p>
        </p:txBody>
      </p:sp>
      <p:pic>
        <p:nvPicPr>
          <p:cNvPr id="4" name="Picture 3" descr="https://moneyhoney.co.in/images/logo.png"/>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t="-2"/>
          <a:stretch/>
        </p:blipFill>
        <p:spPr bwMode="auto">
          <a:xfrm>
            <a:off x="10793362" y="532919"/>
            <a:ext cx="635178" cy="598702"/>
          </a:xfrm>
          <a:prstGeom prst="rect">
            <a:avLst/>
          </a:prstGeom>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903" y="2048408"/>
            <a:ext cx="8622100" cy="35027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Successful investing is about managing risk, not avoiding it | Picture  Quotes"/>
          <p:cNvPicPr>
            <a:picLocks noChangeAspect="1" noChangeArrowheads="1"/>
          </p:cNvPicPr>
          <p:nvPr/>
        </p:nvPicPr>
        <p:blipFill rotWithShape="1">
          <a:blip r:embed="rId2"/>
          <a:srcRect t="11025" b="17825"/>
          <a:stretch/>
        </p:blipFill>
        <p:spPr bwMode="auto">
          <a:xfrm>
            <a:off x="1733981" y="1545578"/>
            <a:ext cx="8641919" cy="4304963"/>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moneyhoney.co.in/images/logo.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610418" y="6626723"/>
            <a:ext cx="1307132" cy="187248"/>
          </a:xfrm>
          <a:prstGeom prst="rect">
            <a:avLst/>
          </a:prstGeom>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292232" y="3122443"/>
            <a:ext cx="11625318" cy="631525"/>
          </a:xfrm>
          <a:prstGeom prst="rect">
            <a:avLst/>
          </a:prstGeom>
        </p:spPr>
        <p:txBody>
          <a:bodyPr>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ctr">
              <a:lnSpc>
                <a:spcPct val="90000"/>
              </a:lnSpc>
              <a:spcBef>
                <a:spcPct val="0"/>
              </a:spcBef>
              <a:defRPr/>
            </a:pPr>
            <a:r>
              <a:rPr lang="en-US" sz="4800" cap="all" dirty="0">
                <a:ln w="0"/>
                <a:latin typeface="Calibri" pitchFamily="34" charset="0"/>
                <a:ea typeface="+mj-ea"/>
                <a:cs typeface="Calibri" pitchFamily="34" charset="0"/>
              </a:rPr>
              <a:t>3</a:t>
            </a:r>
            <a:r>
              <a:rPr lang="en-US" sz="4800" cap="all" dirty="0" smtClean="0">
                <a:ln w="0"/>
                <a:latin typeface="Calibri" pitchFamily="34" charset="0"/>
                <a:ea typeface="+mj-ea"/>
                <a:cs typeface="Calibri" pitchFamily="34" charset="0"/>
              </a:rPr>
              <a:t>. Sec </a:t>
            </a:r>
            <a:r>
              <a:rPr lang="en-US" sz="4800" cap="all" dirty="0">
                <a:ln w="0"/>
                <a:latin typeface="Calibri" pitchFamily="34" charset="0"/>
                <a:ea typeface="+mj-ea"/>
                <a:cs typeface="Calibri" pitchFamily="34" charset="0"/>
              </a:rPr>
              <a:t>80C Benefits </a:t>
            </a:r>
            <a:endParaRPr kumimoji="0" lang="en-US" sz="4800" i="0" u="none" strike="noStrike" kern="1200" cap="all" normalizeH="0" baseline="0" noProof="0" dirty="0">
              <a:ln w="0"/>
              <a:effectLst/>
              <a:uLnTx/>
              <a:uFillTx/>
              <a:latin typeface="Calibri" pitchFamily="34" charset="0"/>
              <a:ea typeface="+mj-ea"/>
              <a:cs typeface="Calibri" pitchFamily="34" charset="0"/>
            </a:endParaRPr>
          </a:p>
        </p:txBody>
      </p:sp>
    </p:spTree>
    <p:extLst>
      <p:ext uri="{BB962C8B-B14F-4D97-AF65-F5344CB8AC3E}">
        <p14:creationId xmlns:p14="http://schemas.microsoft.com/office/powerpoint/2010/main" val="20136650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a:xfrm>
            <a:off x="584462" y="433563"/>
            <a:ext cx="10367926" cy="747763"/>
          </a:xfrm>
        </p:spPr>
        <p:txBody>
          <a:bodyPr/>
          <a:lstStyle/>
          <a:p>
            <a:r>
              <a:rPr lang="en-US" sz="2400" dirty="0" smtClean="0">
                <a:solidFill>
                  <a:srgbClr val="764A85"/>
                </a:solidFill>
                <a:latin typeface="Calibri" panose="020F0502020204030204" pitchFamily="34" charset="0"/>
                <a:cs typeface="Calibri" panose="020F0502020204030204" pitchFamily="34" charset="0"/>
              </a:rPr>
              <a:t>SECTION 80C BENEFITS</a:t>
            </a:r>
            <a:endParaRPr lang="en-US" sz="2400" dirty="0"/>
          </a:p>
        </p:txBody>
      </p:sp>
      <p:pic>
        <p:nvPicPr>
          <p:cNvPr id="56" name="Picture 55" descr="cdeductionspng-1512457321752.png"/>
          <p:cNvPicPr>
            <a:picLocks noChangeAspect="1"/>
          </p:cNvPicPr>
          <p:nvPr/>
        </p:nvPicPr>
        <p:blipFill>
          <a:blip r:embed="rId4"/>
          <a:stretch>
            <a:fillRect/>
          </a:stretch>
        </p:blipFill>
        <p:spPr>
          <a:xfrm>
            <a:off x="3361517" y="1815332"/>
            <a:ext cx="5546813" cy="4613178"/>
          </a:xfrm>
          <a:prstGeom prst="rect">
            <a:avLst/>
          </a:prstGeom>
          <a:solidFill>
            <a:srgbClr val="764986"/>
          </a:solidFill>
        </p:spPr>
      </p:pic>
      <p:sp>
        <p:nvSpPr>
          <p:cNvPr id="6" name="Rectangle 5"/>
          <p:cNvSpPr/>
          <p:nvPr/>
        </p:nvSpPr>
        <p:spPr>
          <a:xfrm>
            <a:off x="1429027" y="1252045"/>
            <a:ext cx="9078013" cy="523220"/>
          </a:xfrm>
          <a:prstGeom prst="rect">
            <a:avLst/>
          </a:prstGeom>
        </p:spPr>
        <p:txBody>
          <a:bodyPr wrap="square">
            <a:spAutoFit/>
          </a:bodyPr>
          <a:lstStyle/>
          <a:p>
            <a:pPr algn="ctr"/>
            <a:r>
              <a:rPr lang="en-US" sz="2800" b="1" dirty="0" smtClean="0">
                <a:solidFill>
                  <a:srgbClr val="E14B25"/>
                </a:solidFill>
                <a:latin typeface="Calibri" pitchFamily="34" charset="0"/>
                <a:cs typeface="Calibri" pitchFamily="34" charset="0"/>
              </a:rPr>
              <a:t>SEC 80C….</a:t>
            </a:r>
            <a:r>
              <a:rPr lang="en-US" sz="2800" b="1" dirty="0">
                <a:solidFill>
                  <a:srgbClr val="E14B25"/>
                </a:solidFill>
                <a:latin typeface="Calibri" pitchFamily="34" charset="0"/>
                <a:cs typeface="Calibri" pitchFamily="34" charset="0"/>
              </a:rPr>
              <a:t>THE LEGAL WAY OF NOT PAYING TAXES </a:t>
            </a:r>
            <a:endParaRPr lang="en-US" sz="2800" dirty="0" smtClean="0">
              <a:solidFill>
                <a:srgbClr val="7030A0"/>
              </a:solidFill>
              <a:latin typeface="Calibri" pitchFamily="34" charset="0"/>
              <a:cs typeface="Calibri" pitchFamily="34" charset="0"/>
            </a:endParaRPr>
          </a:p>
        </p:txBody>
      </p:sp>
    </p:spTree>
    <p:extLst>
      <p:ext uri="{BB962C8B-B14F-4D97-AF65-F5344CB8AC3E}">
        <p14:creationId xmlns:p14="http://schemas.microsoft.com/office/powerpoint/2010/main" val="15222559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54330" y="436102"/>
            <a:ext cx="10983132" cy="747763"/>
          </a:xfrm>
        </p:spPr>
        <p:txBody>
          <a:bodyPr>
            <a:normAutofit/>
          </a:bodyPr>
          <a:lstStyle/>
          <a:p>
            <a:r>
              <a:rPr lang="en-US" sz="2400" dirty="0">
                <a:solidFill>
                  <a:srgbClr val="764A85"/>
                </a:solidFill>
                <a:latin typeface="Calibri" panose="020F0502020204030204" pitchFamily="34" charset="0"/>
                <a:cs typeface="Calibri" panose="020F0502020204030204" pitchFamily="34" charset="0"/>
              </a:rPr>
              <a:t>SECTION 80C BENEFITS</a:t>
            </a:r>
            <a:endParaRPr lang="en-US" sz="2400" dirty="0">
              <a:solidFill>
                <a:srgbClr val="7030A0"/>
              </a:solidFill>
              <a:latin typeface="Calibri" pitchFamily="34" charset="0"/>
              <a:cs typeface="Calibri" pitchFamily="34" charset="0"/>
            </a:endParaRPr>
          </a:p>
        </p:txBody>
      </p:sp>
      <p:sp>
        <p:nvSpPr>
          <p:cNvPr id="4" name="Slide Number Placeholder 3"/>
          <p:cNvSpPr>
            <a:spLocks noGrp="1"/>
          </p:cNvSpPr>
          <p:nvPr>
            <p:ph type="sldNum" sz="quarter" idx="4294967295"/>
          </p:nvPr>
        </p:nvSpPr>
        <p:spPr>
          <a:xfrm>
            <a:off x="9448800" y="6356350"/>
            <a:ext cx="2743200" cy="365125"/>
          </a:xfrm>
        </p:spPr>
        <p:txBody>
          <a:bodyPr/>
          <a:lstStyle/>
          <a:p>
            <a:fld id="{3359379A-16E2-4C4A-96D0-A52C442257E7}" type="slidenum">
              <a:rPr lang="en-US" smtClean="0"/>
              <a:pPr/>
              <a:t>25</a:t>
            </a:fld>
            <a:endParaRPr lang="en-US" dirty="0"/>
          </a:p>
        </p:txBody>
      </p:sp>
      <p:sp>
        <p:nvSpPr>
          <p:cNvPr id="5" name="Rectangle 4"/>
          <p:cNvSpPr/>
          <p:nvPr/>
        </p:nvSpPr>
        <p:spPr>
          <a:xfrm>
            <a:off x="618940" y="1490561"/>
            <a:ext cx="4794632" cy="3477875"/>
          </a:xfrm>
          <a:prstGeom prst="rect">
            <a:avLst/>
          </a:prstGeom>
        </p:spPr>
        <p:txBody>
          <a:bodyPr wrap="square">
            <a:spAutoFit/>
          </a:bodyPr>
          <a:lstStyle/>
          <a:p>
            <a:pPr algn="just">
              <a:buFont typeface="Wingdings" pitchFamily="2" charset="2"/>
              <a:buChar char="v"/>
            </a:pPr>
            <a:r>
              <a:rPr lang="en-US" sz="2000" b="1" dirty="0" smtClean="0">
                <a:solidFill>
                  <a:srgbClr val="E14B25"/>
                </a:solidFill>
                <a:latin typeface="Calibri" pitchFamily="34" charset="0"/>
                <a:cs typeface="Calibri" pitchFamily="34" charset="0"/>
              </a:rPr>
              <a:t>Mr. Ajay: </a:t>
            </a:r>
            <a:r>
              <a:rPr lang="en-US" sz="2000" dirty="0" smtClean="0">
                <a:solidFill>
                  <a:srgbClr val="7030A0"/>
                </a:solidFill>
                <a:latin typeface="Calibri" pitchFamily="34" charset="0"/>
                <a:cs typeface="Calibri" pitchFamily="34" charset="0"/>
              </a:rPr>
              <a:t>Section 80C allows certain deductions that helps to reduce tax burden on your total annual income.</a:t>
            </a:r>
          </a:p>
          <a:p>
            <a:pPr algn="just">
              <a:buFont typeface="Wingdings" pitchFamily="2" charset="2"/>
              <a:buChar char="q"/>
            </a:pPr>
            <a:endParaRPr lang="en-US" sz="2000" dirty="0" smtClean="0">
              <a:solidFill>
                <a:srgbClr val="7030A0"/>
              </a:solidFill>
              <a:latin typeface="Calibri" pitchFamily="34" charset="0"/>
              <a:cs typeface="Calibri" pitchFamily="34" charset="0"/>
            </a:endParaRPr>
          </a:p>
          <a:p>
            <a:pPr algn="just">
              <a:buFont typeface="Wingdings" pitchFamily="2" charset="2"/>
              <a:buChar char="v"/>
            </a:pPr>
            <a:r>
              <a:rPr lang="en-US" sz="2000" b="1" dirty="0" smtClean="0">
                <a:solidFill>
                  <a:srgbClr val="E14B25"/>
                </a:solidFill>
                <a:latin typeface="Calibri" pitchFamily="34" charset="0"/>
                <a:cs typeface="Calibri" pitchFamily="34" charset="0"/>
              </a:rPr>
              <a:t>Miss Pooja : </a:t>
            </a:r>
            <a:r>
              <a:rPr lang="en-US" sz="2000" dirty="0">
                <a:solidFill>
                  <a:srgbClr val="7030A0"/>
                </a:solidFill>
                <a:latin typeface="Calibri" pitchFamily="34" charset="0"/>
                <a:cs typeface="Calibri" pitchFamily="34" charset="0"/>
              </a:rPr>
              <a:t>Okay, </a:t>
            </a:r>
            <a:r>
              <a:rPr lang="en-US" sz="2000" dirty="0" smtClean="0">
                <a:solidFill>
                  <a:srgbClr val="7030A0"/>
                </a:solidFill>
                <a:latin typeface="Calibri" pitchFamily="34" charset="0"/>
                <a:cs typeface="Calibri" pitchFamily="34" charset="0"/>
              </a:rPr>
              <a:t>how much deduction can I get through  it?</a:t>
            </a:r>
          </a:p>
          <a:p>
            <a:pPr algn="just">
              <a:buFont typeface="Wingdings" pitchFamily="2" charset="2"/>
              <a:buChar char="q"/>
            </a:pPr>
            <a:endParaRPr lang="en-US" sz="2000" dirty="0" smtClean="0">
              <a:solidFill>
                <a:srgbClr val="7030A0"/>
              </a:solidFill>
              <a:latin typeface="Calibri" pitchFamily="34" charset="0"/>
              <a:cs typeface="Calibri" pitchFamily="34" charset="0"/>
            </a:endParaRPr>
          </a:p>
          <a:p>
            <a:pPr algn="just">
              <a:buFont typeface="Wingdings" pitchFamily="2" charset="2"/>
              <a:buChar char="v"/>
            </a:pPr>
            <a:r>
              <a:rPr lang="en-US" sz="2000" b="1" dirty="0" smtClean="0">
                <a:solidFill>
                  <a:srgbClr val="E14B25"/>
                </a:solidFill>
                <a:latin typeface="Calibri" pitchFamily="34" charset="0"/>
                <a:cs typeface="Calibri" pitchFamily="34" charset="0"/>
              </a:rPr>
              <a:t>Mr. Ajay: </a:t>
            </a:r>
            <a:r>
              <a:rPr lang="en-US" sz="2000" dirty="0" smtClean="0">
                <a:solidFill>
                  <a:srgbClr val="7030A0"/>
                </a:solidFill>
                <a:latin typeface="Calibri" pitchFamily="34" charset="0"/>
                <a:cs typeface="Calibri" pitchFamily="34" charset="0"/>
              </a:rPr>
              <a:t>The maximum amount of deduction that can be claimed under </a:t>
            </a:r>
            <a:r>
              <a:rPr lang="en-US" sz="2000" b="1" dirty="0" smtClean="0">
                <a:solidFill>
                  <a:srgbClr val="7030A0"/>
                </a:solidFill>
                <a:latin typeface="Calibri" pitchFamily="34" charset="0"/>
                <a:cs typeface="Calibri" pitchFamily="34" charset="0"/>
              </a:rPr>
              <a:t>section 80C</a:t>
            </a:r>
            <a:r>
              <a:rPr lang="en-US" sz="2000" dirty="0" smtClean="0">
                <a:solidFill>
                  <a:srgbClr val="7030A0"/>
                </a:solidFill>
                <a:latin typeface="Calibri" pitchFamily="34" charset="0"/>
                <a:cs typeface="Calibri" pitchFamily="34" charset="0"/>
              </a:rPr>
              <a:t> is </a:t>
            </a:r>
            <a:r>
              <a:rPr lang="en-US" sz="2000" b="1" dirty="0" smtClean="0">
                <a:solidFill>
                  <a:srgbClr val="7030A0"/>
                </a:solidFill>
                <a:latin typeface="Calibri" pitchFamily="34" charset="0"/>
                <a:cs typeface="Calibri" pitchFamily="34" charset="0"/>
              </a:rPr>
              <a:t>Rs. 1.50 lakh</a:t>
            </a:r>
            <a:r>
              <a:rPr lang="en-US" sz="2000" dirty="0" smtClean="0">
                <a:solidFill>
                  <a:srgbClr val="7030A0"/>
                </a:solidFill>
                <a:latin typeface="Calibri" pitchFamily="34" charset="0"/>
                <a:cs typeface="Calibri" pitchFamily="34" charset="0"/>
              </a:rPr>
              <a:t> for the current financial year.</a:t>
            </a:r>
          </a:p>
        </p:txBody>
      </p:sp>
      <p:sp>
        <p:nvSpPr>
          <p:cNvPr id="2" name="Rounded Rectangle 1"/>
          <p:cNvSpPr/>
          <p:nvPr/>
        </p:nvSpPr>
        <p:spPr>
          <a:xfrm>
            <a:off x="7218096" y="1955002"/>
            <a:ext cx="3900361" cy="2548991"/>
          </a:xfrm>
          <a:prstGeom prst="roundRect">
            <a:avLst/>
          </a:prstGeom>
          <a:solidFill>
            <a:srgbClr val="E14B25"/>
          </a:solidFill>
        </p:spPr>
        <p:style>
          <a:lnRef idx="0">
            <a:schemeClr val="dk1"/>
          </a:lnRef>
          <a:fillRef idx="3">
            <a:schemeClr val="dk1"/>
          </a:fillRef>
          <a:effectRef idx="3">
            <a:schemeClr val="dk1"/>
          </a:effectRef>
          <a:fontRef idx="minor">
            <a:schemeClr val="lt1"/>
          </a:fontRef>
        </p:style>
        <p:txBody>
          <a:bodyPr rtlCol="0" anchor="ctr"/>
          <a:lstStyle/>
          <a:p>
            <a:pPr algn="ctr"/>
            <a:r>
              <a:rPr lang="en-IN" sz="3200" dirty="0" smtClean="0">
                <a:latin typeface="Calibri" panose="020F0502020204030204" pitchFamily="34" charset="0"/>
                <a:cs typeface="Calibri" panose="020F0502020204030204" pitchFamily="34" charset="0"/>
              </a:rPr>
              <a:t>Reduce Your Taxable Income by </a:t>
            </a:r>
          </a:p>
          <a:p>
            <a:pPr algn="ctr"/>
            <a:r>
              <a:rPr lang="en-IN" sz="4400" dirty="0" smtClean="0">
                <a:latin typeface="Calibri" panose="020F0502020204030204" pitchFamily="34" charset="0"/>
                <a:cs typeface="Calibri" panose="020F0502020204030204" pitchFamily="34" charset="0"/>
              </a:rPr>
              <a:t>Rs. 1.50 Lakhs</a:t>
            </a:r>
            <a:endParaRPr lang="en-IN" sz="44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54330" y="436102"/>
            <a:ext cx="10983132" cy="747763"/>
          </a:xfrm>
        </p:spPr>
        <p:txBody>
          <a:bodyPr>
            <a:normAutofit/>
          </a:bodyPr>
          <a:lstStyle/>
          <a:p>
            <a:r>
              <a:rPr lang="en-US" sz="2400" dirty="0">
                <a:solidFill>
                  <a:srgbClr val="764A85"/>
                </a:solidFill>
                <a:latin typeface="Calibri" panose="020F0502020204030204" pitchFamily="34" charset="0"/>
                <a:cs typeface="Calibri" panose="020F0502020204030204" pitchFamily="34" charset="0"/>
              </a:rPr>
              <a:t>SECTION 80C BENEFITS</a:t>
            </a:r>
            <a:endParaRPr lang="en-US" sz="2400" dirty="0">
              <a:solidFill>
                <a:srgbClr val="7030A0"/>
              </a:solidFill>
              <a:latin typeface="Calibri" pitchFamily="34" charset="0"/>
              <a:cs typeface="Calibri" pitchFamily="34" charset="0"/>
            </a:endParaRPr>
          </a:p>
        </p:txBody>
      </p:sp>
      <p:sp>
        <p:nvSpPr>
          <p:cNvPr id="4" name="Slide Number Placeholder 3"/>
          <p:cNvSpPr>
            <a:spLocks noGrp="1"/>
          </p:cNvSpPr>
          <p:nvPr>
            <p:ph type="sldNum" sz="quarter" idx="4294967295"/>
          </p:nvPr>
        </p:nvSpPr>
        <p:spPr>
          <a:xfrm>
            <a:off x="9448800" y="6356350"/>
            <a:ext cx="2743200" cy="365125"/>
          </a:xfrm>
        </p:spPr>
        <p:txBody>
          <a:bodyPr/>
          <a:lstStyle/>
          <a:p>
            <a:fld id="{3359379A-16E2-4C4A-96D0-A52C442257E7}" type="slidenum">
              <a:rPr lang="en-US" smtClean="0"/>
              <a:pPr/>
              <a:t>26</a:t>
            </a:fld>
            <a:endParaRPr lang="en-US" dirty="0"/>
          </a:p>
        </p:txBody>
      </p:sp>
      <p:sp>
        <p:nvSpPr>
          <p:cNvPr id="6" name="Rectangle 5"/>
          <p:cNvSpPr/>
          <p:nvPr/>
        </p:nvSpPr>
        <p:spPr>
          <a:xfrm>
            <a:off x="554330" y="1676677"/>
            <a:ext cx="4736024" cy="3477875"/>
          </a:xfrm>
          <a:prstGeom prst="rect">
            <a:avLst/>
          </a:prstGeom>
        </p:spPr>
        <p:txBody>
          <a:bodyPr wrap="square">
            <a:spAutoFit/>
          </a:bodyPr>
          <a:lstStyle/>
          <a:p>
            <a:pPr algn="just">
              <a:buFont typeface="Wingdings" pitchFamily="2" charset="2"/>
              <a:buChar char="v"/>
            </a:pPr>
            <a:r>
              <a:rPr lang="en-US" sz="2000" b="1" dirty="0">
                <a:solidFill>
                  <a:srgbClr val="E14B25"/>
                </a:solidFill>
                <a:latin typeface="Calibri" pitchFamily="34" charset="0"/>
                <a:cs typeface="Calibri" pitchFamily="34" charset="0"/>
              </a:rPr>
              <a:t>Mr. Ajay: </a:t>
            </a:r>
            <a:r>
              <a:rPr lang="en-US" sz="2000" dirty="0" smtClean="0">
                <a:solidFill>
                  <a:srgbClr val="7030A0"/>
                </a:solidFill>
                <a:latin typeface="Calibri" pitchFamily="34" charset="0"/>
                <a:cs typeface="Calibri" pitchFamily="34" charset="0"/>
              </a:rPr>
              <a:t>Let me </a:t>
            </a:r>
            <a:r>
              <a:rPr lang="en-US" sz="2000" dirty="0">
                <a:solidFill>
                  <a:srgbClr val="7030A0"/>
                </a:solidFill>
                <a:latin typeface="Calibri" pitchFamily="34" charset="0"/>
                <a:cs typeface="Calibri" pitchFamily="34" charset="0"/>
              </a:rPr>
              <a:t>give you a simple example:</a:t>
            </a:r>
          </a:p>
          <a:p>
            <a:pPr algn="just">
              <a:buFont typeface="Wingdings" pitchFamily="2" charset="2"/>
              <a:buChar char="v"/>
            </a:pPr>
            <a:endParaRPr lang="en-US" sz="2000" dirty="0" smtClean="0">
              <a:solidFill>
                <a:srgbClr val="7030A0"/>
              </a:solidFill>
              <a:latin typeface="Calibri" pitchFamily="34" charset="0"/>
              <a:cs typeface="Calibri" pitchFamily="34" charset="0"/>
            </a:endParaRPr>
          </a:p>
          <a:p>
            <a:pPr algn="just">
              <a:buFont typeface="Wingdings" pitchFamily="2" charset="2"/>
              <a:buChar char="v"/>
            </a:pPr>
            <a:r>
              <a:rPr lang="en-US" sz="2000" dirty="0" smtClean="0">
                <a:solidFill>
                  <a:srgbClr val="7030A0"/>
                </a:solidFill>
                <a:latin typeface="Calibri" pitchFamily="34" charset="0"/>
                <a:cs typeface="Calibri" pitchFamily="34" charset="0"/>
              </a:rPr>
              <a:t>Let’s say, if your total income is </a:t>
            </a:r>
            <a:r>
              <a:rPr lang="en-US" sz="2000" b="1" dirty="0" smtClean="0">
                <a:solidFill>
                  <a:srgbClr val="7030A0"/>
                </a:solidFill>
                <a:latin typeface="Calibri" pitchFamily="34" charset="0"/>
                <a:cs typeface="Calibri" pitchFamily="34" charset="0"/>
              </a:rPr>
              <a:t>Rs. 15 Lakhs </a:t>
            </a:r>
            <a:r>
              <a:rPr lang="en-US" sz="2000" dirty="0" smtClean="0">
                <a:solidFill>
                  <a:srgbClr val="7030A0"/>
                </a:solidFill>
                <a:latin typeface="Calibri" pitchFamily="34" charset="0"/>
                <a:cs typeface="Calibri" pitchFamily="34" charset="0"/>
              </a:rPr>
              <a:t>and if you invest in ELSS scheme, then you’re total taxable income becomes </a:t>
            </a:r>
            <a:r>
              <a:rPr lang="en-US" sz="2000" b="1" dirty="0" smtClean="0">
                <a:solidFill>
                  <a:srgbClr val="7030A0"/>
                </a:solidFill>
                <a:latin typeface="Calibri" pitchFamily="34" charset="0"/>
                <a:cs typeface="Calibri" pitchFamily="34" charset="0"/>
              </a:rPr>
              <a:t>Rs. 13.50 Lakhs.</a:t>
            </a:r>
          </a:p>
          <a:p>
            <a:pPr algn="just">
              <a:buFont typeface="Wingdings" pitchFamily="2" charset="2"/>
              <a:buChar char="v"/>
            </a:pPr>
            <a:endParaRPr lang="en-US" sz="2000" b="1" dirty="0" smtClean="0">
              <a:solidFill>
                <a:srgbClr val="7030A0"/>
              </a:solidFill>
              <a:latin typeface="Calibri" pitchFamily="34" charset="0"/>
              <a:cs typeface="Calibri" pitchFamily="34" charset="0"/>
            </a:endParaRPr>
          </a:p>
          <a:p>
            <a:pPr algn="just">
              <a:buFont typeface="Wingdings" pitchFamily="2" charset="2"/>
              <a:buChar char="v"/>
            </a:pPr>
            <a:r>
              <a:rPr lang="en-US" sz="2000" dirty="0" smtClean="0">
                <a:solidFill>
                  <a:srgbClr val="7030A0"/>
                </a:solidFill>
                <a:latin typeface="Calibri" pitchFamily="34" charset="0"/>
                <a:cs typeface="Calibri" pitchFamily="34" charset="0"/>
              </a:rPr>
              <a:t>If you don’t invest in ELSS then taxable income remains as </a:t>
            </a:r>
            <a:r>
              <a:rPr lang="en-US" sz="2000" b="1" dirty="0" smtClean="0">
                <a:solidFill>
                  <a:srgbClr val="7030A0"/>
                </a:solidFill>
                <a:latin typeface="Calibri" pitchFamily="34" charset="0"/>
                <a:cs typeface="Calibri" pitchFamily="34" charset="0"/>
              </a:rPr>
              <a:t>Rs. 15 Lakhs.</a:t>
            </a:r>
          </a:p>
          <a:p>
            <a:pPr algn="just"/>
            <a:endParaRPr lang="en-US" sz="2000" dirty="0" smtClean="0">
              <a:solidFill>
                <a:srgbClr val="7030A0"/>
              </a:solidFill>
              <a:latin typeface="Calibri" pitchFamily="34" charset="0"/>
              <a:cs typeface="Calibri" pitchFamily="34" charset="0"/>
            </a:endParaRPr>
          </a:p>
        </p:txBody>
      </p:sp>
      <p:pic>
        <p:nvPicPr>
          <p:cNvPr id="7" name="Picture 2" descr="C:\Users\research3\Pictures\image23.jpg"/>
          <p:cNvPicPr>
            <a:picLocks noChangeAspect="1" noChangeArrowheads="1"/>
          </p:cNvPicPr>
          <p:nvPr/>
        </p:nvPicPr>
        <p:blipFill>
          <a:blip r:embed="rId2"/>
          <a:srcRect/>
          <a:stretch>
            <a:fillRect/>
          </a:stretch>
        </p:blipFill>
        <p:spPr bwMode="auto">
          <a:xfrm>
            <a:off x="5732757" y="1498973"/>
            <a:ext cx="5861957" cy="4148080"/>
          </a:xfrm>
          <a:prstGeom prst="rect">
            <a:avLst/>
          </a:prstGeom>
          <a:noFill/>
        </p:spPr>
      </p:pic>
      <p:sp>
        <p:nvSpPr>
          <p:cNvPr id="8" name="Rounded Rectangle 7"/>
          <p:cNvSpPr/>
          <p:nvPr/>
        </p:nvSpPr>
        <p:spPr>
          <a:xfrm>
            <a:off x="663877" y="5155485"/>
            <a:ext cx="4640332" cy="727096"/>
          </a:xfrm>
          <a:prstGeom prst="roundRect">
            <a:avLst/>
          </a:prstGeom>
          <a:solidFill>
            <a:srgbClr val="E14B25"/>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smtClean="0">
                <a:solidFill>
                  <a:schemeClr val="bg1"/>
                </a:solidFill>
                <a:latin typeface="Calibri" pitchFamily="34" charset="0"/>
                <a:cs typeface="Calibri" pitchFamily="34" charset="0"/>
              </a:rPr>
              <a:t>Save </a:t>
            </a:r>
            <a:r>
              <a:rPr lang="en-US" sz="2000" dirty="0">
                <a:solidFill>
                  <a:schemeClr val="bg1"/>
                </a:solidFill>
                <a:latin typeface="Calibri" pitchFamily="34" charset="0"/>
                <a:cs typeface="Calibri" pitchFamily="34" charset="0"/>
              </a:rPr>
              <a:t>Rs. 46,800 +</a:t>
            </a:r>
            <a:r>
              <a:rPr lang="en-US" sz="2000" dirty="0" smtClean="0">
                <a:solidFill>
                  <a:schemeClr val="bg1"/>
                </a:solidFill>
                <a:latin typeface="Calibri" pitchFamily="34" charset="0"/>
                <a:cs typeface="Calibri" pitchFamily="34" charset="0"/>
              </a:rPr>
              <a:t> Earn Returns </a:t>
            </a:r>
            <a:r>
              <a:rPr lang="en-US" sz="2000" dirty="0">
                <a:solidFill>
                  <a:schemeClr val="bg1"/>
                </a:solidFill>
                <a:latin typeface="Calibri" pitchFamily="34" charset="0"/>
                <a:cs typeface="Calibri" pitchFamily="34" charset="0"/>
              </a:rPr>
              <a:t>on ELSS.</a:t>
            </a:r>
            <a:endParaRPr lang="en-IN" sz="20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66999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9448800" y="6356350"/>
            <a:ext cx="2743200" cy="365125"/>
          </a:xfrm>
        </p:spPr>
        <p:txBody>
          <a:bodyPr/>
          <a:lstStyle/>
          <a:p>
            <a:fld id="{3359379A-16E2-4C4A-96D0-A52C442257E7}" type="slidenum">
              <a:rPr lang="en-US" smtClean="0"/>
              <a:pPr/>
              <a:t>27</a:t>
            </a:fld>
            <a:endParaRPr lang="en-US" dirty="0"/>
          </a:p>
        </p:txBody>
      </p:sp>
      <p:pic>
        <p:nvPicPr>
          <p:cNvPr id="5" name="Picture 4" descr="You can't.png"/>
          <p:cNvPicPr>
            <a:picLocks noChangeAspect="1"/>
          </p:cNvPicPr>
          <p:nvPr/>
        </p:nvPicPr>
        <p:blipFill>
          <a:blip r:embed="rId2" cstate="print"/>
          <a:stretch>
            <a:fillRect/>
          </a:stretch>
        </p:blipFill>
        <p:spPr>
          <a:xfrm>
            <a:off x="2669059" y="347243"/>
            <a:ext cx="6833287" cy="614499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509451"/>
            <a:ext cx="8948057" cy="509452"/>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smtClean="0">
                <a:solidFill>
                  <a:prstClr val="black">
                    <a:lumMod val="75000"/>
                    <a:lumOff val="25000"/>
                  </a:prstClr>
                </a:solidFill>
                <a:latin typeface="Segoe UI" panose="020B0502040204020203" pitchFamily="34" charset="0"/>
                <a:cs typeface="Segoe UI" panose="020B0502040204020203" pitchFamily="34" charset="0"/>
              </a:rPr>
              <a:t> </a:t>
            </a:r>
          </a:p>
        </p:txBody>
      </p:sp>
      <p:sp>
        <p:nvSpPr>
          <p:cNvPr id="5" name="Title 4"/>
          <p:cNvSpPr>
            <a:spLocks noGrp="1"/>
          </p:cNvSpPr>
          <p:nvPr>
            <p:ph type="title"/>
          </p:nvPr>
        </p:nvSpPr>
        <p:spPr/>
        <p:txBody>
          <a:bodyPr>
            <a:normAutofit/>
          </a:bodyPr>
          <a:lstStyle/>
          <a:p>
            <a:r>
              <a:rPr lang="en-US" sz="2400" dirty="0">
                <a:solidFill>
                  <a:srgbClr val="764A85"/>
                </a:solidFill>
                <a:latin typeface="Calibri" panose="020F0502020204030204" pitchFamily="34" charset="0"/>
                <a:cs typeface="Calibri" panose="020F0502020204030204" pitchFamily="34" charset="0"/>
              </a:rPr>
              <a:t>SECTION 80C BENEFITS…(How much tax can I save?)</a:t>
            </a:r>
            <a:endParaRPr lang="en-US" sz="2400" dirty="0">
              <a:solidFill>
                <a:srgbClr val="7030A0"/>
              </a:solidFill>
              <a:latin typeface="Calibri" pitchFamily="34" charset="0"/>
              <a:cs typeface="Calibri" pitchFamily="34" charset="0"/>
            </a:endParaRPr>
          </a:p>
        </p:txBody>
      </p:sp>
      <p:pic>
        <p:nvPicPr>
          <p:cNvPr id="105473" name="Picture 1"/>
          <p:cNvPicPr>
            <a:picLocks noChangeAspect="1" noChangeArrowheads="1"/>
          </p:cNvPicPr>
          <p:nvPr/>
        </p:nvPicPr>
        <p:blipFill>
          <a:blip r:embed="rId2"/>
          <a:srcRect/>
          <a:stretch>
            <a:fillRect/>
          </a:stretch>
        </p:blipFill>
        <p:spPr bwMode="auto">
          <a:xfrm>
            <a:off x="684783" y="3182516"/>
            <a:ext cx="10822434" cy="2994991"/>
          </a:xfrm>
          <a:prstGeom prst="rect">
            <a:avLst/>
          </a:prstGeom>
          <a:noFill/>
          <a:ln w="9525">
            <a:noFill/>
            <a:miter lim="800000"/>
            <a:headEnd/>
            <a:tailEnd/>
          </a:ln>
          <a:effectLst/>
        </p:spPr>
      </p:pic>
      <p:sp>
        <p:nvSpPr>
          <p:cNvPr id="6" name="Rounded Rectangle 5"/>
          <p:cNvSpPr/>
          <p:nvPr/>
        </p:nvSpPr>
        <p:spPr>
          <a:xfrm>
            <a:off x="1902338" y="1731697"/>
            <a:ext cx="3147092" cy="727096"/>
          </a:xfrm>
          <a:prstGeom prst="roundRect">
            <a:avLst/>
          </a:prstGeom>
          <a:solidFill>
            <a:srgbClr val="E14B25"/>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smtClean="0">
                <a:solidFill>
                  <a:schemeClr val="bg1"/>
                </a:solidFill>
                <a:latin typeface="Calibri" pitchFamily="34" charset="0"/>
                <a:cs typeface="Calibri" pitchFamily="34" charset="0"/>
              </a:rPr>
              <a:t>Gross Income: Rs. 15 Lakhs</a:t>
            </a:r>
            <a:endParaRPr lang="en-IN" sz="2000" dirty="0">
              <a:solidFill>
                <a:schemeClr val="bg1"/>
              </a:solidFill>
              <a:latin typeface="Calibri" panose="020F0502020204030204" pitchFamily="34" charset="0"/>
              <a:cs typeface="Calibri" panose="020F0502020204030204" pitchFamily="34" charset="0"/>
            </a:endParaRPr>
          </a:p>
        </p:txBody>
      </p:sp>
      <p:sp>
        <p:nvSpPr>
          <p:cNvPr id="7" name="Rounded Rectangle 6"/>
          <p:cNvSpPr/>
          <p:nvPr/>
        </p:nvSpPr>
        <p:spPr>
          <a:xfrm>
            <a:off x="6820946" y="1731697"/>
            <a:ext cx="3148441" cy="727096"/>
          </a:xfrm>
          <a:prstGeom prst="roundRect">
            <a:avLst/>
          </a:prstGeom>
          <a:solidFill>
            <a:srgbClr val="764987"/>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smtClean="0">
                <a:solidFill>
                  <a:schemeClr val="bg1"/>
                </a:solidFill>
                <a:latin typeface="Calibri" pitchFamily="34" charset="0"/>
                <a:cs typeface="Calibri" pitchFamily="34" charset="0"/>
              </a:rPr>
              <a:t>Tax Savings: Rs. 46,800</a:t>
            </a:r>
            <a:endParaRPr lang="en-IN" sz="2000" dirty="0">
              <a:solidFill>
                <a:schemeClr val="bg1"/>
              </a:solidFill>
              <a:latin typeface="Calibri" panose="020F0502020204030204" pitchFamily="34" charset="0"/>
              <a:cs typeface="Calibri" panose="020F0502020204030204" pitchFamily="34" charset="0"/>
            </a:endParaRPr>
          </a:p>
        </p:txBody>
      </p:sp>
      <p:cxnSp>
        <p:nvCxnSpPr>
          <p:cNvPr id="3" name="Straight Arrow Connector 2"/>
          <p:cNvCxnSpPr>
            <a:stCxn id="6" idx="3"/>
            <a:endCxn id="7" idx="1"/>
          </p:cNvCxnSpPr>
          <p:nvPr/>
        </p:nvCxnSpPr>
        <p:spPr>
          <a:xfrm>
            <a:off x="5049430" y="2095245"/>
            <a:ext cx="177151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Rectangle 7"/>
          <p:cNvSpPr/>
          <p:nvPr/>
        </p:nvSpPr>
        <p:spPr>
          <a:xfrm>
            <a:off x="5494492" y="1836892"/>
            <a:ext cx="736375" cy="258353"/>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IN" dirty="0" smtClean="0">
                <a:solidFill>
                  <a:srgbClr val="764885"/>
                </a:solidFill>
                <a:latin typeface="Calibri" panose="020F0502020204030204" pitchFamily="34" charset="0"/>
                <a:cs typeface="Calibri" panose="020F0502020204030204" pitchFamily="34" charset="0"/>
              </a:rPr>
              <a:t>ELSS</a:t>
            </a:r>
            <a:endParaRPr lang="en-IN" dirty="0">
              <a:solidFill>
                <a:srgbClr val="764885"/>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434" y="513942"/>
            <a:ext cx="10983132" cy="747763"/>
          </a:xfrm>
        </p:spPr>
        <p:txBody>
          <a:bodyPr>
            <a:normAutofit/>
          </a:bodyPr>
          <a:lstStyle/>
          <a:p>
            <a:r>
              <a:rPr lang="en-US" sz="2400" dirty="0">
                <a:solidFill>
                  <a:srgbClr val="764A85"/>
                </a:solidFill>
                <a:latin typeface="Calibri" panose="020F0502020204030204" pitchFamily="34" charset="0"/>
                <a:cs typeface="Calibri" panose="020F0502020204030204" pitchFamily="34" charset="0"/>
              </a:rPr>
              <a:t>SECTION 80C BENEFITS…(How much tax can I save?)</a:t>
            </a:r>
            <a:endParaRPr lang="en-US" sz="2400" dirty="0">
              <a:solidFill>
                <a:srgbClr val="7030A0"/>
              </a:solidFill>
              <a:latin typeface="Calibri" pitchFamily="34" charset="0"/>
              <a:cs typeface="Calibri" pitchFamily="34" charset="0"/>
            </a:endParaRPr>
          </a:p>
        </p:txBody>
      </p:sp>
      <p:pic>
        <p:nvPicPr>
          <p:cNvPr id="104449" name="Picture 1"/>
          <p:cNvPicPr>
            <a:picLocks noChangeAspect="1" noChangeArrowheads="1"/>
          </p:cNvPicPr>
          <p:nvPr/>
        </p:nvPicPr>
        <p:blipFill>
          <a:blip r:embed="rId2"/>
          <a:srcRect/>
          <a:stretch>
            <a:fillRect/>
          </a:stretch>
        </p:blipFill>
        <p:spPr bwMode="auto">
          <a:xfrm>
            <a:off x="604434" y="3548298"/>
            <a:ext cx="11151145" cy="2663687"/>
          </a:xfrm>
          <a:prstGeom prst="rect">
            <a:avLst/>
          </a:prstGeom>
          <a:noFill/>
          <a:ln w="9525">
            <a:noFill/>
            <a:miter lim="800000"/>
            <a:headEnd/>
            <a:tailEnd/>
          </a:ln>
          <a:effectLst/>
        </p:spPr>
      </p:pic>
      <p:sp>
        <p:nvSpPr>
          <p:cNvPr id="4" name="Rounded Rectangle 3"/>
          <p:cNvSpPr/>
          <p:nvPr/>
        </p:nvSpPr>
        <p:spPr>
          <a:xfrm>
            <a:off x="1902338" y="1731697"/>
            <a:ext cx="3147092" cy="727096"/>
          </a:xfrm>
          <a:prstGeom prst="roundRect">
            <a:avLst/>
          </a:prstGeom>
          <a:solidFill>
            <a:srgbClr val="E14B25"/>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smtClean="0">
                <a:solidFill>
                  <a:schemeClr val="bg1"/>
                </a:solidFill>
                <a:latin typeface="Calibri" pitchFamily="34" charset="0"/>
                <a:cs typeface="Calibri" pitchFamily="34" charset="0"/>
              </a:rPr>
              <a:t>Gross Income: Rs. 10 Lakhs</a:t>
            </a:r>
            <a:endParaRPr lang="en-IN" sz="2000" dirty="0">
              <a:solidFill>
                <a:schemeClr val="bg1"/>
              </a:solidFill>
              <a:latin typeface="Calibri" panose="020F0502020204030204" pitchFamily="34" charset="0"/>
              <a:cs typeface="Calibri" panose="020F0502020204030204" pitchFamily="34" charset="0"/>
            </a:endParaRPr>
          </a:p>
        </p:txBody>
      </p:sp>
      <p:sp>
        <p:nvSpPr>
          <p:cNvPr id="5" name="Rounded Rectangle 4"/>
          <p:cNvSpPr/>
          <p:nvPr/>
        </p:nvSpPr>
        <p:spPr>
          <a:xfrm>
            <a:off x="6820946" y="1731697"/>
            <a:ext cx="3148441" cy="727096"/>
          </a:xfrm>
          <a:prstGeom prst="roundRect">
            <a:avLst/>
          </a:prstGeom>
          <a:solidFill>
            <a:srgbClr val="764987"/>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smtClean="0">
                <a:solidFill>
                  <a:schemeClr val="bg1"/>
                </a:solidFill>
                <a:latin typeface="Calibri" pitchFamily="34" charset="0"/>
                <a:cs typeface="Calibri" pitchFamily="34" charset="0"/>
              </a:rPr>
              <a:t>Tax Savings: Rs. 31,200</a:t>
            </a:r>
            <a:endParaRPr lang="en-IN" sz="2000" dirty="0">
              <a:solidFill>
                <a:schemeClr val="bg1"/>
              </a:solidFill>
              <a:latin typeface="Calibri" panose="020F0502020204030204" pitchFamily="34" charset="0"/>
              <a:cs typeface="Calibri" panose="020F0502020204030204" pitchFamily="34" charset="0"/>
            </a:endParaRPr>
          </a:p>
        </p:txBody>
      </p:sp>
      <p:cxnSp>
        <p:nvCxnSpPr>
          <p:cNvPr id="6" name="Straight Arrow Connector 5"/>
          <p:cNvCxnSpPr>
            <a:stCxn id="4" idx="3"/>
            <a:endCxn id="5" idx="1"/>
          </p:cNvCxnSpPr>
          <p:nvPr/>
        </p:nvCxnSpPr>
        <p:spPr>
          <a:xfrm>
            <a:off x="5049430" y="2095245"/>
            <a:ext cx="177151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Rectangle 6"/>
          <p:cNvSpPr/>
          <p:nvPr/>
        </p:nvSpPr>
        <p:spPr>
          <a:xfrm>
            <a:off x="5494492" y="1836892"/>
            <a:ext cx="736375" cy="258353"/>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IN" dirty="0" smtClean="0">
                <a:solidFill>
                  <a:srgbClr val="764885"/>
                </a:solidFill>
                <a:latin typeface="Calibri" panose="020F0502020204030204" pitchFamily="34" charset="0"/>
                <a:cs typeface="Calibri" panose="020F0502020204030204" pitchFamily="34" charset="0"/>
              </a:rPr>
              <a:t>ELSS</a:t>
            </a:r>
            <a:endParaRPr lang="en-IN" dirty="0">
              <a:solidFill>
                <a:srgbClr val="764885"/>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4525" y="3007053"/>
            <a:ext cx="11663025" cy="830997"/>
          </a:xfrm>
          <a:prstGeom prst="rect">
            <a:avLst/>
          </a:prstGeom>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4800" cap="all" dirty="0" smtClean="0">
                <a:ln w="0"/>
                <a:effectLst/>
                <a:latin typeface="Calibri" panose="020F0502020204030204" pitchFamily="34" charset="0"/>
                <a:cs typeface="Calibri" panose="020F0502020204030204" pitchFamily="34" charset="0"/>
              </a:rPr>
              <a:t>1. INTRODUCTION</a:t>
            </a:r>
            <a:endParaRPr lang="en-US" sz="4800" cap="all" dirty="0">
              <a:ln w="0"/>
              <a:effectLst/>
              <a:latin typeface="Calibri" panose="020F0502020204030204" pitchFamily="34" charset="0"/>
              <a:cs typeface="Calibri" panose="020F0502020204030204" pitchFamily="34" charset="0"/>
            </a:endParaRPr>
          </a:p>
        </p:txBody>
      </p:sp>
      <p:pic>
        <p:nvPicPr>
          <p:cNvPr id="4" name="Picture 3" descr="https://moneyhoney.co.in/images/logo.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610418" y="6626723"/>
            <a:ext cx="1307132" cy="187248"/>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2388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98035" y="443203"/>
            <a:ext cx="10685419" cy="755402"/>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2400" dirty="0" smtClean="0">
              <a:solidFill>
                <a:srgbClr val="7030A0"/>
              </a:solidFill>
              <a:latin typeface="Calibri" pitchFamily="34" charset="0"/>
              <a:cs typeface="Calibri" pitchFamily="34" charset="0"/>
            </a:endParaRPr>
          </a:p>
          <a:p>
            <a:pPr>
              <a:lnSpc>
                <a:spcPts val="1800"/>
              </a:lnSpc>
              <a:spcAft>
                <a:spcPts val="600"/>
              </a:spcAft>
            </a:pPr>
            <a:r>
              <a:rPr lang="en-US" sz="2400" dirty="0">
                <a:solidFill>
                  <a:srgbClr val="764A85"/>
                </a:solidFill>
                <a:latin typeface="Calibri" panose="020F0502020204030204" pitchFamily="34" charset="0"/>
                <a:cs typeface="Calibri" panose="020F0502020204030204" pitchFamily="34" charset="0"/>
              </a:rPr>
              <a:t>SECTION 80C BENEFITS…(How much tax can I save?)</a:t>
            </a:r>
            <a:endParaRPr lang="en-US" sz="2400" dirty="0" smtClean="0">
              <a:solidFill>
                <a:srgbClr val="7030A0"/>
              </a:solidFill>
              <a:latin typeface="Calibri" pitchFamily="34" charset="0"/>
              <a:cs typeface="Calibri" pitchFamily="34" charset="0"/>
            </a:endParaRPr>
          </a:p>
        </p:txBody>
      </p:sp>
      <p:pic>
        <p:nvPicPr>
          <p:cNvPr id="103426" name="Picture 2"/>
          <p:cNvPicPr>
            <a:picLocks noChangeAspect="1" noChangeArrowheads="1"/>
          </p:cNvPicPr>
          <p:nvPr/>
        </p:nvPicPr>
        <p:blipFill>
          <a:blip r:embed="rId2"/>
          <a:srcRect/>
          <a:stretch>
            <a:fillRect/>
          </a:stretch>
        </p:blipFill>
        <p:spPr bwMode="auto">
          <a:xfrm>
            <a:off x="1034857" y="3355433"/>
            <a:ext cx="9800662" cy="3085341"/>
          </a:xfrm>
          <a:prstGeom prst="rect">
            <a:avLst/>
          </a:prstGeom>
          <a:noFill/>
          <a:ln w="9525">
            <a:noFill/>
            <a:miter lim="800000"/>
            <a:headEnd/>
            <a:tailEnd/>
          </a:ln>
          <a:effectLst/>
        </p:spPr>
      </p:pic>
      <p:sp>
        <p:nvSpPr>
          <p:cNvPr id="4" name="Rounded Rectangle 3"/>
          <p:cNvSpPr/>
          <p:nvPr/>
        </p:nvSpPr>
        <p:spPr>
          <a:xfrm>
            <a:off x="1739788" y="1731697"/>
            <a:ext cx="3309642" cy="727096"/>
          </a:xfrm>
          <a:prstGeom prst="roundRect">
            <a:avLst/>
          </a:prstGeom>
          <a:solidFill>
            <a:srgbClr val="E14B25"/>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smtClean="0">
                <a:solidFill>
                  <a:schemeClr val="bg1"/>
                </a:solidFill>
                <a:latin typeface="Calibri" pitchFamily="34" charset="0"/>
                <a:cs typeface="Calibri" pitchFamily="34" charset="0"/>
              </a:rPr>
              <a:t>Gross Income: Rs. 6.50 Lakhs</a:t>
            </a:r>
            <a:endParaRPr lang="en-IN" sz="2000" dirty="0">
              <a:solidFill>
                <a:schemeClr val="bg1"/>
              </a:solidFill>
              <a:latin typeface="Calibri" panose="020F0502020204030204" pitchFamily="34" charset="0"/>
              <a:cs typeface="Calibri" panose="020F0502020204030204" pitchFamily="34" charset="0"/>
            </a:endParaRPr>
          </a:p>
        </p:txBody>
      </p:sp>
      <p:sp>
        <p:nvSpPr>
          <p:cNvPr id="5" name="Rounded Rectangle 4"/>
          <p:cNvSpPr/>
          <p:nvPr/>
        </p:nvSpPr>
        <p:spPr>
          <a:xfrm>
            <a:off x="6820946" y="1731697"/>
            <a:ext cx="3148441" cy="727096"/>
          </a:xfrm>
          <a:prstGeom prst="roundRect">
            <a:avLst/>
          </a:prstGeom>
          <a:solidFill>
            <a:srgbClr val="764987"/>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smtClean="0">
                <a:solidFill>
                  <a:schemeClr val="bg1"/>
                </a:solidFill>
                <a:latin typeface="Calibri" pitchFamily="34" charset="0"/>
                <a:cs typeface="Calibri" pitchFamily="34" charset="0"/>
              </a:rPr>
              <a:t>Tax Savings: Rs. 44,200</a:t>
            </a:r>
            <a:endParaRPr lang="en-IN" sz="2000" dirty="0">
              <a:solidFill>
                <a:schemeClr val="bg1"/>
              </a:solidFill>
              <a:latin typeface="Calibri" panose="020F0502020204030204" pitchFamily="34" charset="0"/>
              <a:cs typeface="Calibri" panose="020F0502020204030204" pitchFamily="34" charset="0"/>
            </a:endParaRPr>
          </a:p>
        </p:txBody>
      </p:sp>
      <p:cxnSp>
        <p:nvCxnSpPr>
          <p:cNvPr id="6" name="Straight Arrow Connector 5"/>
          <p:cNvCxnSpPr>
            <a:stCxn id="4" idx="3"/>
            <a:endCxn id="5" idx="1"/>
          </p:cNvCxnSpPr>
          <p:nvPr/>
        </p:nvCxnSpPr>
        <p:spPr>
          <a:xfrm>
            <a:off x="5049430" y="2095245"/>
            <a:ext cx="177151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Rectangle 6"/>
          <p:cNvSpPr/>
          <p:nvPr/>
        </p:nvSpPr>
        <p:spPr>
          <a:xfrm>
            <a:off x="5494492" y="1836892"/>
            <a:ext cx="736375" cy="258353"/>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IN" dirty="0" smtClean="0">
                <a:solidFill>
                  <a:srgbClr val="764885"/>
                </a:solidFill>
                <a:latin typeface="Calibri" panose="020F0502020204030204" pitchFamily="34" charset="0"/>
                <a:cs typeface="Calibri" panose="020F0502020204030204" pitchFamily="34" charset="0"/>
              </a:rPr>
              <a:t>ELSS</a:t>
            </a:r>
            <a:endParaRPr lang="en-IN" dirty="0">
              <a:solidFill>
                <a:srgbClr val="764885"/>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400" dirty="0" smtClean="0">
                <a:solidFill>
                  <a:srgbClr val="7030A0"/>
                </a:solidFill>
                <a:latin typeface="Calibri" pitchFamily="34" charset="0"/>
                <a:cs typeface="Calibri" pitchFamily="34" charset="0"/>
              </a:rPr>
              <a:t>Tax savings when gross income is less than Rs 5,00,000</a:t>
            </a:r>
            <a:r>
              <a:rPr sz="2400" dirty="0" smtClean="0">
                <a:solidFill>
                  <a:srgbClr val="7030A0"/>
                </a:solidFill>
              </a:rPr>
              <a:t>.</a:t>
            </a:r>
            <a:endParaRPr lang="en-US" sz="2400" dirty="0">
              <a:solidFill>
                <a:srgbClr val="7030A0"/>
              </a:solidFill>
            </a:endParaRPr>
          </a:p>
        </p:txBody>
      </p:sp>
      <p:graphicFrame>
        <p:nvGraphicFramePr>
          <p:cNvPr id="4" name="Diagram 3"/>
          <p:cNvGraphicFramePr/>
          <p:nvPr>
            <p:extLst>
              <p:ext uri="{D42A27DB-BD31-4B8C-83A1-F6EECF244321}">
                <p14:modId xmlns:p14="http://schemas.microsoft.com/office/powerpoint/2010/main" val="984404444"/>
              </p:ext>
            </p:extLst>
          </p:nvPr>
        </p:nvGraphicFramePr>
        <p:xfrm>
          <a:off x="888274" y="1355370"/>
          <a:ext cx="10527872" cy="4906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951" y="3043825"/>
            <a:ext cx="11642103" cy="789139"/>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dirty="0" smtClean="0">
              <a:latin typeface="Calibri" panose="020F0502020204030204" pitchFamily="34" charset="0"/>
              <a:cs typeface="Calibri" panose="020F0502020204030204" pitchFamily="34" charset="0"/>
            </a:endParaRPr>
          </a:p>
        </p:txBody>
      </p:sp>
      <p:sp>
        <p:nvSpPr>
          <p:cNvPr id="5" name="Title 2"/>
          <p:cNvSpPr txBox="1">
            <a:spLocks/>
          </p:cNvSpPr>
          <p:nvPr/>
        </p:nvSpPr>
        <p:spPr>
          <a:xfrm>
            <a:off x="292232" y="3122443"/>
            <a:ext cx="11625318" cy="631525"/>
          </a:xfrm>
          <a:prstGeom prst="rect">
            <a:avLst/>
          </a:prstGeom>
        </p:spPr>
        <p:txBody>
          <a:bodyPr>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ctr">
              <a:lnSpc>
                <a:spcPct val="90000"/>
              </a:lnSpc>
              <a:spcBef>
                <a:spcPct val="0"/>
              </a:spcBef>
              <a:defRPr/>
            </a:pPr>
            <a:r>
              <a:rPr lang="en-US" sz="4800" cap="all" dirty="0" smtClean="0">
                <a:ln w="0"/>
                <a:latin typeface="Calibri" pitchFamily="34" charset="0"/>
                <a:ea typeface="+mj-ea"/>
                <a:cs typeface="Calibri" pitchFamily="34" charset="0"/>
              </a:rPr>
              <a:t>4. LONG TERM CAPITAL GAINS (LTCG)</a:t>
            </a:r>
            <a:endParaRPr kumimoji="0" lang="en-US" sz="4800" i="0" u="none" strike="noStrike" kern="1200" cap="all" normalizeH="0" baseline="0" noProof="0" dirty="0">
              <a:ln w="0"/>
              <a:effectLst/>
              <a:uLnTx/>
              <a:uFillTx/>
              <a:latin typeface="Calibri" pitchFamily="34" charset="0"/>
              <a:ea typeface="+mj-ea"/>
              <a:cs typeface="Calibri"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a:xfrm>
            <a:off x="587275" y="425453"/>
            <a:ext cx="10983132" cy="747763"/>
          </a:xfrm>
        </p:spPr>
        <p:txBody>
          <a:bodyPr>
            <a:normAutofit/>
          </a:bodyPr>
          <a:lstStyle/>
          <a:p>
            <a:r>
              <a:rPr sz="2700" dirty="0" smtClean="0">
                <a:solidFill>
                  <a:srgbClr val="764A85"/>
                </a:solidFill>
                <a:latin typeface="Calibri" panose="020F0502020204030204" pitchFamily="34" charset="0"/>
                <a:cs typeface="Calibri" panose="020F0502020204030204" pitchFamily="34" charset="0"/>
              </a:rPr>
              <a:t>Taxes on Return</a:t>
            </a:r>
            <a:endParaRPr lang="en-US" sz="2700" dirty="0"/>
          </a:p>
        </p:txBody>
      </p:sp>
      <p:sp>
        <p:nvSpPr>
          <p:cNvPr id="29" name="Rectangle 28"/>
          <p:cNvSpPr/>
          <p:nvPr/>
        </p:nvSpPr>
        <p:spPr>
          <a:xfrm>
            <a:off x="3617561" y="5835933"/>
            <a:ext cx="5566491" cy="646331"/>
          </a:xfrm>
          <a:prstGeom prst="rect">
            <a:avLst/>
          </a:prstGeom>
          <a:solidFill>
            <a:srgbClr val="E14B25"/>
          </a:solidFill>
        </p:spPr>
        <p:txBody>
          <a:bodyPr wrap="square">
            <a:spAutoFit/>
          </a:bodyPr>
          <a:lstStyle/>
          <a:p>
            <a:pPr algn="ctr"/>
            <a:r>
              <a:rPr lang="en-US" b="1" dirty="0" smtClean="0">
                <a:solidFill>
                  <a:schemeClr val="bg1"/>
                </a:solidFill>
                <a:latin typeface="Calibri" pitchFamily="34" charset="0"/>
                <a:cs typeface="Calibri" pitchFamily="34" charset="0"/>
              </a:rPr>
              <a:t>Since, holding period of ELSS is minimum 3 Years. There won’t be any Short Term Capital Gains (STCG) Tax.</a:t>
            </a:r>
            <a:endParaRPr lang="en-US" sz="2000" dirty="0" smtClean="0">
              <a:solidFill>
                <a:schemeClr val="bg1"/>
              </a:solidFill>
              <a:latin typeface="Calibri" pitchFamily="34" charset="0"/>
              <a:cs typeface="Calibri" pitchFamily="34" charset="0"/>
            </a:endParaRPr>
          </a:p>
        </p:txBody>
      </p:sp>
      <p:sp>
        <p:nvSpPr>
          <p:cNvPr id="31" name="Rectangle 30"/>
          <p:cNvSpPr/>
          <p:nvPr/>
        </p:nvSpPr>
        <p:spPr>
          <a:xfrm>
            <a:off x="5131987" y="1383086"/>
            <a:ext cx="2272226" cy="688475"/>
          </a:xfrm>
          <a:prstGeom prst="rect">
            <a:avLst/>
          </a:prstGeom>
          <a:solidFill>
            <a:srgbClr val="7648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libri" pitchFamily="34" charset="0"/>
                <a:cs typeface="Calibri" pitchFamily="34" charset="0"/>
              </a:rPr>
              <a:t>Holding Period</a:t>
            </a:r>
            <a:endParaRPr lang="en-US" dirty="0">
              <a:latin typeface="Calibri" pitchFamily="34" charset="0"/>
              <a:cs typeface="Calibri" pitchFamily="34" charset="0"/>
            </a:endParaRPr>
          </a:p>
        </p:txBody>
      </p:sp>
      <p:sp>
        <p:nvSpPr>
          <p:cNvPr id="83970" name="AutoShape 2" descr="Section 112A of Income Tax Ac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83972" name="AutoShape 4" descr="Section 112A of Income Tax Ac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83974" name="AutoShape 6" descr="Section 112A of Income Tax Ac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2" name="Rectangle 11"/>
          <p:cNvSpPr/>
          <p:nvPr/>
        </p:nvSpPr>
        <p:spPr>
          <a:xfrm>
            <a:off x="2490802" y="3278380"/>
            <a:ext cx="2272226" cy="688475"/>
          </a:xfrm>
          <a:prstGeom prst="rect">
            <a:avLst/>
          </a:prstGeom>
          <a:solidFill>
            <a:srgbClr val="7648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libri" pitchFamily="34" charset="0"/>
                <a:cs typeface="Calibri" pitchFamily="34" charset="0"/>
              </a:rPr>
              <a:t>Profit or Loss?</a:t>
            </a:r>
            <a:endParaRPr lang="en-US" dirty="0">
              <a:latin typeface="Calibri" pitchFamily="34" charset="0"/>
              <a:cs typeface="Calibri" pitchFamily="34" charset="0"/>
            </a:endParaRPr>
          </a:p>
        </p:txBody>
      </p:sp>
      <p:sp>
        <p:nvSpPr>
          <p:cNvPr id="13" name="Rectangle 12"/>
          <p:cNvSpPr/>
          <p:nvPr/>
        </p:nvSpPr>
        <p:spPr>
          <a:xfrm>
            <a:off x="8047939" y="3278380"/>
            <a:ext cx="2272226" cy="688475"/>
          </a:xfrm>
          <a:prstGeom prst="rect">
            <a:avLst/>
          </a:prstGeom>
          <a:solidFill>
            <a:srgbClr val="7648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libri" pitchFamily="34" charset="0"/>
                <a:cs typeface="Calibri" pitchFamily="34" charset="0"/>
              </a:rPr>
              <a:t>Profit or Loss?</a:t>
            </a:r>
            <a:endParaRPr lang="en-US" dirty="0">
              <a:latin typeface="Calibri" pitchFamily="34" charset="0"/>
              <a:cs typeface="Calibri" pitchFamily="34" charset="0"/>
            </a:endParaRPr>
          </a:p>
        </p:txBody>
      </p:sp>
      <p:cxnSp>
        <p:nvCxnSpPr>
          <p:cNvPr id="4" name="Elbow Connector 3"/>
          <p:cNvCxnSpPr>
            <a:stCxn id="31" idx="2"/>
            <a:endCxn id="12" idx="0"/>
          </p:cNvCxnSpPr>
          <p:nvPr/>
        </p:nvCxnSpPr>
        <p:spPr>
          <a:xfrm rot="5400000">
            <a:off x="4344099" y="1354378"/>
            <a:ext cx="1206819" cy="2641185"/>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6" name="Elbow Connector 5"/>
          <p:cNvCxnSpPr>
            <a:stCxn id="31" idx="2"/>
            <a:endCxn id="13" idx="0"/>
          </p:cNvCxnSpPr>
          <p:nvPr/>
        </p:nvCxnSpPr>
        <p:spPr>
          <a:xfrm rot="16200000" flipH="1">
            <a:off x="7122667" y="1216994"/>
            <a:ext cx="1206819" cy="291595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17" name="Rectangle 16"/>
          <p:cNvSpPr/>
          <p:nvPr/>
        </p:nvSpPr>
        <p:spPr>
          <a:xfrm>
            <a:off x="971054" y="4968020"/>
            <a:ext cx="2272226" cy="688475"/>
          </a:xfrm>
          <a:prstGeom prst="rect">
            <a:avLst/>
          </a:prstGeom>
          <a:solidFill>
            <a:srgbClr val="7648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libri" pitchFamily="34" charset="0"/>
                <a:cs typeface="Calibri" pitchFamily="34" charset="0"/>
              </a:rPr>
              <a:t>Short Term Capital Gains (STCG) Tax</a:t>
            </a:r>
            <a:endParaRPr lang="en-US" dirty="0">
              <a:latin typeface="Calibri" pitchFamily="34" charset="0"/>
              <a:cs typeface="Calibri" pitchFamily="34" charset="0"/>
            </a:endParaRPr>
          </a:p>
        </p:txBody>
      </p:sp>
      <p:sp>
        <p:nvSpPr>
          <p:cNvPr id="18" name="Rectangle 17"/>
          <p:cNvSpPr/>
          <p:nvPr/>
        </p:nvSpPr>
        <p:spPr>
          <a:xfrm>
            <a:off x="3663126" y="4968021"/>
            <a:ext cx="2272226" cy="688475"/>
          </a:xfrm>
          <a:prstGeom prst="rect">
            <a:avLst/>
          </a:prstGeom>
          <a:solidFill>
            <a:srgbClr val="7648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libri" pitchFamily="34" charset="0"/>
                <a:cs typeface="Calibri" pitchFamily="34" charset="0"/>
              </a:rPr>
              <a:t>No Tax Required</a:t>
            </a:r>
            <a:endParaRPr lang="en-US" dirty="0">
              <a:latin typeface="Calibri" pitchFamily="34" charset="0"/>
              <a:cs typeface="Calibri" pitchFamily="34" charset="0"/>
            </a:endParaRPr>
          </a:p>
        </p:txBody>
      </p:sp>
      <p:sp>
        <p:nvSpPr>
          <p:cNvPr id="19" name="Rectangle 18"/>
          <p:cNvSpPr/>
          <p:nvPr/>
        </p:nvSpPr>
        <p:spPr>
          <a:xfrm>
            <a:off x="6775045" y="4976358"/>
            <a:ext cx="2272226" cy="688475"/>
          </a:xfrm>
          <a:prstGeom prst="rect">
            <a:avLst/>
          </a:prstGeom>
          <a:solidFill>
            <a:srgbClr val="7648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libri" pitchFamily="34" charset="0"/>
                <a:cs typeface="Calibri" pitchFamily="34" charset="0"/>
              </a:rPr>
              <a:t>Long Term Capital Gains (LTCG) Tax</a:t>
            </a:r>
            <a:endParaRPr lang="en-US" dirty="0">
              <a:latin typeface="Calibri" pitchFamily="34" charset="0"/>
              <a:cs typeface="Calibri" pitchFamily="34" charset="0"/>
            </a:endParaRPr>
          </a:p>
        </p:txBody>
      </p:sp>
      <p:sp>
        <p:nvSpPr>
          <p:cNvPr id="20" name="Rectangle 19"/>
          <p:cNvSpPr/>
          <p:nvPr/>
        </p:nvSpPr>
        <p:spPr>
          <a:xfrm>
            <a:off x="9337388" y="4976358"/>
            <a:ext cx="2272226" cy="688475"/>
          </a:xfrm>
          <a:prstGeom prst="rect">
            <a:avLst/>
          </a:prstGeom>
          <a:solidFill>
            <a:srgbClr val="7648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libri" pitchFamily="34" charset="0"/>
                <a:cs typeface="Calibri" pitchFamily="34" charset="0"/>
              </a:rPr>
              <a:t>No Tax Required</a:t>
            </a:r>
            <a:endParaRPr lang="en-US" dirty="0">
              <a:latin typeface="Calibri" pitchFamily="34" charset="0"/>
              <a:cs typeface="Calibri" pitchFamily="34" charset="0"/>
            </a:endParaRPr>
          </a:p>
        </p:txBody>
      </p:sp>
      <p:cxnSp>
        <p:nvCxnSpPr>
          <p:cNvPr id="21" name="Elbow Connector 20"/>
          <p:cNvCxnSpPr>
            <a:stCxn id="12" idx="2"/>
            <a:endCxn id="17" idx="0"/>
          </p:cNvCxnSpPr>
          <p:nvPr/>
        </p:nvCxnSpPr>
        <p:spPr>
          <a:xfrm rot="5400000">
            <a:off x="2366459" y="3707563"/>
            <a:ext cx="1001165" cy="1519748"/>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24" name="Elbow Connector 23"/>
          <p:cNvCxnSpPr>
            <a:stCxn id="12" idx="2"/>
            <a:endCxn id="18" idx="0"/>
          </p:cNvCxnSpPr>
          <p:nvPr/>
        </p:nvCxnSpPr>
        <p:spPr>
          <a:xfrm rot="16200000" flipH="1">
            <a:off x="3712494" y="3881276"/>
            <a:ext cx="1001166" cy="1172324"/>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27" name="Elbow Connector 26"/>
          <p:cNvCxnSpPr>
            <a:stCxn id="13" idx="2"/>
            <a:endCxn id="19" idx="0"/>
          </p:cNvCxnSpPr>
          <p:nvPr/>
        </p:nvCxnSpPr>
        <p:spPr>
          <a:xfrm rot="5400000">
            <a:off x="8042854" y="3835159"/>
            <a:ext cx="1009503" cy="1272894"/>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30" name="Elbow Connector 29"/>
          <p:cNvCxnSpPr>
            <a:stCxn id="13" idx="2"/>
            <a:endCxn id="20" idx="0"/>
          </p:cNvCxnSpPr>
          <p:nvPr/>
        </p:nvCxnSpPr>
        <p:spPr>
          <a:xfrm rot="16200000" flipH="1">
            <a:off x="9324025" y="3826881"/>
            <a:ext cx="1009503" cy="1289449"/>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25" name="Rectangle 24"/>
          <p:cNvSpPr/>
          <p:nvPr/>
        </p:nvSpPr>
        <p:spPr>
          <a:xfrm>
            <a:off x="4160160" y="2328491"/>
            <a:ext cx="1205735" cy="346479"/>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IN" dirty="0" smtClean="0">
                <a:solidFill>
                  <a:schemeClr val="tx1"/>
                </a:solidFill>
                <a:latin typeface="Calibri" panose="020F0502020204030204" pitchFamily="34" charset="0"/>
                <a:cs typeface="Calibri" panose="020F0502020204030204" pitchFamily="34" charset="0"/>
              </a:rPr>
              <a:t>&lt; 1 Years</a:t>
            </a:r>
            <a:endParaRPr lang="en-IN" dirty="0">
              <a:solidFill>
                <a:schemeClr val="tx1"/>
              </a:solidFill>
              <a:latin typeface="Calibri" panose="020F0502020204030204" pitchFamily="34" charset="0"/>
              <a:cs typeface="Calibri" panose="020F0502020204030204" pitchFamily="34" charset="0"/>
            </a:endParaRPr>
          </a:p>
        </p:txBody>
      </p:sp>
      <p:sp>
        <p:nvSpPr>
          <p:cNvPr id="34" name="Rectangle 33"/>
          <p:cNvSpPr/>
          <p:nvPr/>
        </p:nvSpPr>
        <p:spPr>
          <a:xfrm>
            <a:off x="7060577" y="2328491"/>
            <a:ext cx="1205735" cy="346479"/>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IN" dirty="0" smtClean="0">
                <a:solidFill>
                  <a:schemeClr val="tx1"/>
                </a:solidFill>
                <a:latin typeface="Calibri" panose="020F0502020204030204" pitchFamily="34" charset="0"/>
                <a:cs typeface="Calibri" panose="020F0502020204030204" pitchFamily="34" charset="0"/>
              </a:rPr>
              <a:t>&gt;= 1 Years</a:t>
            </a:r>
            <a:endParaRPr lang="en-IN" dirty="0">
              <a:solidFill>
                <a:schemeClr val="tx1"/>
              </a:solidFill>
              <a:latin typeface="Calibri" panose="020F0502020204030204" pitchFamily="34" charset="0"/>
              <a:cs typeface="Calibri" panose="020F0502020204030204" pitchFamily="34" charset="0"/>
            </a:endParaRPr>
          </a:p>
        </p:txBody>
      </p:sp>
      <p:sp>
        <p:nvSpPr>
          <p:cNvPr id="39" name="Rectangle 38"/>
          <p:cNvSpPr/>
          <p:nvPr/>
        </p:nvSpPr>
        <p:spPr>
          <a:xfrm>
            <a:off x="2126209" y="4108365"/>
            <a:ext cx="1205735" cy="346479"/>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IN" dirty="0" smtClean="0">
                <a:solidFill>
                  <a:schemeClr val="tx1"/>
                </a:solidFill>
                <a:latin typeface="Calibri" panose="020F0502020204030204" pitchFamily="34" charset="0"/>
                <a:cs typeface="Calibri" panose="020F0502020204030204" pitchFamily="34" charset="0"/>
              </a:rPr>
              <a:t>Profit</a:t>
            </a:r>
            <a:endParaRPr lang="en-IN" dirty="0">
              <a:solidFill>
                <a:schemeClr val="tx1"/>
              </a:solidFill>
              <a:latin typeface="Calibri" panose="020F0502020204030204" pitchFamily="34" charset="0"/>
              <a:cs typeface="Calibri" panose="020F0502020204030204" pitchFamily="34" charset="0"/>
            </a:endParaRPr>
          </a:p>
        </p:txBody>
      </p:sp>
      <p:sp>
        <p:nvSpPr>
          <p:cNvPr id="40" name="Rectangle 39"/>
          <p:cNvSpPr/>
          <p:nvPr/>
        </p:nvSpPr>
        <p:spPr>
          <a:xfrm>
            <a:off x="3651554" y="4104066"/>
            <a:ext cx="1205735" cy="346479"/>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IN" dirty="0" smtClean="0">
                <a:solidFill>
                  <a:schemeClr val="tx1"/>
                </a:solidFill>
                <a:latin typeface="Calibri" panose="020F0502020204030204" pitchFamily="34" charset="0"/>
                <a:cs typeface="Calibri" panose="020F0502020204030204" pitchFamily="34" charset="0"/>
              </a:rPr>
              <a:t>Loss</a:t>
            </a:r>
            <a:endParaRPr lang="en-IN" dirty="0">
              <a:solidFill>
                <a:schemeClr val="tx1"/>
              </a:solidFill>
              <a:latin typeface="Calibri" panose="020F0502020204030204" pitchFamily="34" charset="0"/>
              <a:cs typeface="Calibri" panose="020F0502020204030204" pitchFamily="34" charset="0"/>
            </a:endParaRPr>
          </a:p>
        </p:txBody>
      </p:sp>
      <p:sp>
        <p:nvSpPr>
          <p:cNvPr id="41" name="Rectangle 40"/>
          <p:cNvSpPr/>
          <p:nvPr/>
        </p:nvSpPr>
        <p:spPr>
          <a:xfrm>
            <a:off x="7812043" y="4127276"/>
            <a:ext cx="1205735" cy="346479"/>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IN" dirty="0" smtClean="0">
                <a:solidFill>
                  <a:schemeClr val="tx1"/>
                </a:solidFill>
                <a:latin typeface="Calibri" panose="020F0502020204030204" pitchFamily="34" charset="0"/>
                <a:cs typeface="Calibri" panose="020F0502020204030204" pitchFamily="34" charset="0"/>
              </a:rPr>
              <a:t>Profit</a:t>
            </a:r>
            <a:endParaRPr lang="en-IN" dirty="0">
              <a:solidFill>
                <a:schemeClr val="tx1"/>
              </a:solidFill>
              <a:latin typeface="Calibri" panose="020F0502020204030204" pitchFamily="34" charset="0"/>
              <a:cs typeface="Calibri" panose="020F0502020204030204" pitchFamily="34" charset="0"/>
            </a:endParaRPr>
          </a:p>
        </p:txBody>
      </p:sp>
      <p:sp>
        <p:nvSpPr>
          <p:cNvPr id="42" name="Rectangle 41"/>
          <p:cNvSpPr/>
          <p:nvPr/>
        </p:nvSpPr>
        <p:spPr>
          <a:xfrm>
            <a:off x="9337388" y="4122977"/>
            <a:ext cx="1205735" cy="346479"/>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IN" dirty="0" smtClean="0">
                <a:solidFill>
                  <a:schemeClr val="tx1"/>
                </a:solidFill>
                <a:latin typeface="Calibri" panose="020F0502020204030204" pitchFamily="34" charset="0"/>
                <a:cs typeface="Calibri" panose="020F0502020204030204" pitchFamily="34" charset="0"/>
              </a:rPr>
              <a:t>Loss</a:t>
            </a:r>
            <a:endParaRPr lang="en-IN"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490994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a:xfrm>
            <a:off x="587275" y="425453"/>
            <a:ext cx="10983132" cy="747763"/>
          </a:xfrm>
        </p:spPr>
        <p:txBody>
          <a:bodyPr>
            <a:normAutofit/>
          </a:bodyPr>
          <a:lstStyle/>
          <a:p>
            <a:r>
              <a:rPr sz="2700" smtClean="0">
                <a:solidFill>
                  <a:srgbClr val="764A85"/>
                </a:solidFill>
                <a:latin typeface="Calibri" panose="020F0502020204030204" pitchFamily="34" charset="0"/>
                <a:cs typeface="Calibri" panose="020F0502020204030204" pitchFamily="34" charset="0"/>
              </a:rPr>
              <a:t>LTCG </a:t>
            </a:r>
            <a:r>
              <a:rPr sz="2700" dirty="0" smtClean="0">
                <a:solidFill>
                  <a:srgbClr val="764A85"/>
                </a:solidFill>
                <a:latin typeface="Calibri" panose="020F0502020204030204" pitchFamily="34" charset="0"/>
                <a:cs typeface="Calibri" panose="020F0502020204030204" pitchFamily="34" charset="0"/>
              </a:rPr>
              <a:t>ON </a:t>
            </a:r>
            <a:r>
              <a:rPr lang="en-US" sz="2700" dirty="0" smtClean="0">
                <a:solidFill>
                  <a:srgbClr val="764A85"/>
                </a:solidFill>
                <a:latin typeface="Calibri" panose="020F0502020204030204" pitchFamily="34" charset="0"/>
                <a:cs typeface="Calibri" panose="020F0502020204030204" pitchFamily="34" charset="0"/>
              </a:rPr>
              <a:t>ELSS</a:t>
            </a:r>
            <a:endParaRPr lang="en-US" sz="2700" dirty="0"/>
          </a:p>
        </p:txBody>
      </p:sp>
      <p:pic>
        <p:nvPicPr>
          <p:cNvPr id="16" name="Picture 15" descr="https://moneyhoney.co.in/images/logo.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2"/>
          <a:stretch/>
        </p:blipFill>
        <p:spPr bwMode="auto">
          <a:xfrm>
            <a:off x="10952388" y="506414"/>
            <a:ext cx="635178" cy="598702"/>
          </a:xfrm>
          <a:prstGeom prst="rect">
            <a:avLst/>
          </a:prstGeom>
          <a:extLst>
            <a:ext uri="{909E8E84-426E-40DD-AFC4-6F175D3DCCD1}">
              <a14:hiddenFill xmlns:a14="http://schemas.microsoft.com/office/drawing/2010/main">
                <a:solidFill>
                  <a:srgbClr val="FFFFFF"/>
                </a:solidFill>
              </a14:hiddenFill>
            </a:ext>
          </a:extLst>
        </p:spPr>
      </p:pic>
      <p:sp>
        <p:nvSpPr>
          <p:cNvPr id="29" name="Rectangle 28"/>
          <p:cNvSpPr/>
          <p:nvPr/>
        </p:nvSpPr>
        <p:spPr>
          <a:xfrm>
            <a:off x="643127" y="1346142"/>
            <a:ext cx="6482320" cy="5109091"/>
          </a:xfrm>
          <a:prstGeom prst="rect">
            <a:avLst/>
          </a:prstGeom>
        </p:spPr>
        <p:txBody>
          <a:bodyPr wrap="square">
            <a:spAutoFit/>
          </a:bodyPr>
          <a:lstStyle/>
          <a:p>
            <a:pPr marL="342900" indent="-342900">
              <a:buFont typeface="Wingdings" pitchFamily="2" charset="2"/>
              <a:buChar char="v"/>
            </a:pPr>
            <a:r>
              <a:rPr lang="en-US" b="1" dirty="0" smtClean="0">
                <a:solidFill>
                  <a:srgbClr val="E14B25"/>
                </a:solidFill>
                <a:latin typeface="Calibri" pitchFamily="34" charset="0"/>
                <a:cs typeface="Calibri" pitchFamily="34" charset="0"/>
              </a:rPr>
              <a:t>Ms Pooja</a:t>
            </a:r>
            <a:r>
              <a:rPr lang="en-US" dirty="0" smtClean="0">
                <a:solidFill>
                  <a:srgbClr val="E14A25"/>
                </a:solidFill>
                <a:latin typeface="Calibri" pitchFamily="34" charset="0"/>
                <a:cs typeface="Calibri" pitchFamily="34" charset="0"/>
              </a:rPr>
              <a:t>:</a:t>
            </a:r>
            <a:r>
              <a:rPr lang="en-US" dirty="0" smtClean="0">
                <a:solidFill>
                  <a:schemeClr val="accent1"/>
                </a:solidFill>
                <a:latin typeface="Calibri" pitchFamily="34" charset="0"/>
                <a:cs typeface="Calibri" pitchFamily="34" charset="0"/>
              </a:rPr>
              <a:t> </a:t>
            </a:r>
            <a:r>
              <a:rPr lang="en-US" dirty="0" smtClean="0">
                <a:solidFill>
                  <a:srgbClr val="7030A0"/>
                </a:solidFill>
                <a:latin typeface="Calibri" pitchFamily="34" charset="0"/>
                <a:cs typeface="Calibri" pitchFamily="34" charset="0"/>
              </a:rPr>
              <a:t>So are my returns on ELSS taxable?</a:t>
            </a:r>
          </a:p>
          <a:p>
            <a:pPr marL="342900" indent="-342900">
              <a:buFont typeface="Wingdings" pitchFamily="2" charset="2"/>
              <a:buChar char="v"/>
            </a:pPr>
            <a:endParaRPr lang="en-US" dirty="0" smtClean="0">
              <a:solidFill>
                <a:srgbClr val="7030A0"/>
              </a:solidFill>
              <a:latin typeface="Calibri" pitchFamily="34" charset="0"/>
              <a:cs typeface="Calibri" pitchFamily="34" charset="0"/>
            </a:endParaRPr>
          </a:p>
          <a:p>
            <a:pPr marL="342900" indent="-342900">
              <a:buFont typeface="Wingdings" pitchFamily="2" charset="2"/>
              <a:buChar char="v"/>
            </a:pPr>
            <a:r>
              <a:rPr lang="en-US" b="1" dirty="0" smtClean="0">
                <a:solidFill>
                  <a:srgbClr val="E14B25"/>
                </a:solidFill>
                <a:latin typeface="Calibri" pitchFamily="34" charset="0"/>
                <a:cs typeface="Calibri" pitchFamily="34" charset="0"/>
              </a:rPr>
              <a:t>Mr Ajay</a:t>
            </a:r>
            <a:r>
              <a:rPr lang="en-US" b="1" dirty="0" smtClean="0">
                <a:solidFill>
                  <a:srgbClr val="E14A25"/>
                </a:solidFill>
                <a:latin typeface="Calibri" pitchFamily="34" charset="0"/>
                <a:cs typeface="Calibri" pitchFamily="34" charset="0"/>
              </a:rPr>
              <a:t>: </a:t>
            </a:r>
            <a:r>
              <a:rPr lang="en-US" dirty="0" smtClean="0">
                <a:solidFill>
                  <a:srgbClr val="7030A0"/>
                </a:solidFill>
                <a:latin typeface="Calibri" pitchFamily="34" charset="0"/>
                <a:cs typeface="Calibri" pitchFamily="34" charset="0"/>
              </a:rPr>
              <a:t>Yes</a:t>
            </a:r>
            <a:r>
              <a:rPr lang="en-US" b="1" dirty="0" smtClean="0">
                <a:solidFill>
                  <a:srgbClr val="7030A0"/>
                </a:solidFill>
                <a:latin typeface="Calibri" pitchFamily="34" charset="0"/>
                <a:cs typeface="Calibri" pitchFamily="34" charset="0"/>
              </a:rPr>
              <a:t> </a:t>
            </a:r>
            <a:r>
              <a:rPr lang="en-US" dirty="0" smtClean="0">
                <a:solidFill>
                  <a:srgbClr val="7030A0"/>
                </a:solidFill>
                <a:latin typeface="Calibri" pitchFamily="34" charset="0"/>
                <a:cs typeface="Calibri" pitchFamily="34" charset="0"/>
              </a:rPr>
              <a:t>they are taxable when your returns exceeds </a:t>
            </a:r>
            <a:r>
              <a:rPr lang="en-US" b="1" dirty="0" smtClean="0">
                <a:solidFill>
                  <a:srgbClr val="7030A0"/>
                </a:solidFill>
                <a:latin typeface="Calibri" pitchFamily="34" charset="0"/>
                <a:cs typeface="Calibri" pitchFamily="34" charset="0"/>
              </a:rPr>
              <a:t>Rs 1  lakh under section 112 A.</a:t>
            </a:r>
          </a:p>
          <a:p>
            <a:pPr marL="342900" indent="-342900">
              <a:buFont typeface="Wingdings" pitchFamily="2" charset="2"/>
              <a:buChar char="q"/>
            </a:pPr>
            <a:endParaRPr lang="en-US" dirty="0" smtClean="0">
              <a:solidFill>
                <a:schemeClr val="accent1"/>
              </a:solidFill>
            </a:endParaRPr>
          </a:p>
          <a:p>
            <a:pPr marL="342900" indent="-342900">
              <a:buFont typeface="Wingdings" pitchFamily="2" charset="2"/>
              <a:buChar char="q"/>
            </a:pPr>
            <a:endParaRPr lang="en-US" dirty="0" smtClean="0">
              <a:solidFill>
                <a:schemeClr val="accent1"/>
              </a:solidFill>
            </a:endParaRPr>
          </a:p>
          <a:p>
            <a:pPr marL="342900" indent="-342900">
              <a:buFont typeface="Wingdings" pitchFamily="2" charset="2"/>
              <a:buChar char="q"/>
            </a:pPr>
            <a:endParaRPr lang="en-US" dirty="0" smtClean="0">
              <a:solidFill>
                <a:schemeClr val="accent1"/>
              </a:solidFill>
            </a:endParaRPr>
          </a:p>
          <a:p>
            <a:pPr marL="342900" indent="-342900">
              <a:buFont typeface="Wingdings" pitchFamily="2" charset="2"/>
              <a:buChar char="q"/>
            </a:pPr>
            <a:endParaRPr lang="en-US" dirty="0" smtClean="0">
              <a:solidFill>
                <a:schemeClr val="accent1"/>
              </a:solidFill>
            </a:endParaRPr>
          </a:p>
          <a:p>
            <a:pPr marL="342900" indent="-342900">
              <a:buFont typeface="Wingdings" pitchFamily="2" charset="2"/>
              <a:buChar char="q"/>
            </a:pPr>
            <a:endParaRPr lang="en-US" dirty="0" smtClean="0">
              <a:solidFill>
                <a:schemeClr val="accent1"/>
              </a:solidFill>
            </a:endParaRPr>
          </a:p>
          <a:p>
            <a:pPr marL="342900" indent="-342900">
              <a:buFont typeface="Wingdings" pitchFamily="2" charset="2"/>
              <a:buChar char="q"/>
            </a:pPr>
            <a:endParaRPr lang="en-US" dirty="0" smtClean="0">
              <a:solidFill>
                <a:schemeClr val="accent1"/>
              </a:solidFill>
            </a:endParaRPr>
          </a:p>
          <a:p>
            <a:pPr marL="342900" indent="-342900">
              <a:buFont typeface="Wingdings" pitchFamily="2" charset="2"/>
              <a:buChar char="q"/>
            </a:pPr>
            <a:endParaRPr lang="en-US" dirty="0" smtClean="0">
              <a:solidFill>
                <a:schemeClr val="accent1"/>
              </a:solidFill>
            </a:endParaRPr>
          </a:p>
          <a:p>
            <a:pPr marL="342900" indent="-342900">
              <a:buFont typeface="Wingdings" pitchFamily="2" charset="2"/>
              <a:buChar char="q"/>
            </a:pPr>
            <a:endParaRPr lang="en-US" dirty="0" smtClean="0">
              <a:solidFill>
                <a:schemeClr val="accent1"/>
              </a:solidFill>
            </a:endParaRPr>
          </a:p>
          <a:p>
            <a:pPr marL="342900" indent="-342900">
              <a:buFont typeface="Wingdings" pitchFamily="2" charset="2"/>
              <a:buChar char="v"/>
            </a:pPr>
            <a:endParaRPr lang="en-US" dirty="0" smtClean="0">
              <a:solidFill>
                <a:schemeClr val="accent1"/>
              </a:solidFill>
            </a:endParaRPr>
          </a:p>
          <a:p>
            <a:pPr marL="342900" indent="-342900">
              <a:buFont typeface="Wingdings" pitchFamily="2" charset="2"/>
              <a:buChar char="v"/>
            </a:pPr>
            <a:r>
              <a:rPr lang="en-US" b="1" dirty="0" smtClean="0">
                <a:solidFill>
                  <a:srgbClr val="E14B25"/>
                </a:solidFill>
                <a:latin typeface="Calibri" pitchFamily="34" charset="0"/>
                <a:cs typeface="Calibri" pitchFamily="34" charset="0"/>
              </a:rPr>
              <a:t>Ms Pooja </a:t>
            </a:r>
            <a:r>
              <a:rPr lang="en-US" dirty="0" smtClean="0">
                <a:solidFill>
                  <a:srgbClr val="E14A25"/>
                </a:solidFill>
                <a:latin typeface="Calibri" pitchFamily="34" charset="0"/>
                <a:cs typeface="Calibri" pitchFamily="34" charset="0"/>
              </a:rPr>
              <a:t>: </a:t>
            </a:r>
            <a:r>
              <a:rPr lang="en-US" dirty="0" smtClean="0">
                <a:solidFill>
                  <a:srgbClr val="7030A0"/>
                </a:solidFill>
                <a:latin typeface="Calibri" pitchFamily="34" charset="0"/>
                <a:cs typeface="Calibri" pitchFamily="34" charset="0"/>
              </a:rPr>
              <a:t>So is it a matter of worry?</a:t>
            </a:r>
          </a:p>
          <a:p>
            <a:pPr marL="342900" indent="-342900"/>
            <a:endParaRPr lang="en-US" dirty="0" smtClean="0">
              <a:solidFill>
                <a:srgbClr val="7030A0"/>
              </a:solidFill>
            </a:endParaRPr>
          </a:p>
          <a:p>
            <a:pPr marL="342900" indent="-342900">
              <a:buFont typeface="Wingdings" pitchFamily="2" charset="2"/>
              <a:buChar char="v"/>
            </a:pPr>
            <a:r>
              <a:rPr lang="en-US" b="1" dirty="0" smtClean="0">
                <a:solidFill>
                  <a:srgbClr val="E14B25"/>
                </a:solidFill>
                <a:latin typeface="Calibri" pitchFamily="34" charset="0"/>
                <a:cs typeface="Calibri" pitchFamily="34" charset="0"/>
              </a:rPr>
              <a:t> Mr Ajay</a:t>
            </a:r>
            <a:r>
              <a:rPr lang="en-US" dirty="0" smtClean="0">
                <a:solidFill>
                  <a:srgbClr val="E14A25"/>
                </a:solidFill>
                <a:latin typeface="Calibri" pitchFamily="34" charset="0"/>
                <a:cs typeface="Calibri" pitchFamily="34" charset="0"/>
              </a:rPr>
              <a:t>:</a:t>
            </a:r>
            <a:r>
              <a:rPr lang="en-US" dirty="0" smtClean="0">
                <a:solidFill>
                  <a:schemeClr val="accent1"/>
                </a:solidFill>
                <a:latin typeface="Calibri" pitchFamily="34" charset="0"/>
                <a:cs typeface="Calibri" pitchFamily="34" charset="0"/>
              </a:rPr>
              <a:t> </a:t>
            </a:r>
            <a:r>
              <a:rPr lang="en-US" dirty="0" smtClean="0">
                <a:solidFill>
                  <a:srgbClr val="7030A0"/>
                </a:solidFill>
                <a:latin typeface="Calibri" pitchFamily="34" charset="0"/>
                <a:cs typeface="Calibri" pitchFamily="34" charset="0"/>
              </a:rPr>
              <a:t>You need not worry. ELSS, despite the burden of tax on LTCG. It is still one of the best wealth accumulator in the long run</a:t>
            </a:r>
            <a:r>
              <a:rPr lang="en-US" sz="2000" dirty="0" smtClean="0">
                <a:solidFill>
                  <a:srgbClr val="7030A0"/>
                </a:solidFill>
                <a:latin typeface="Calibri" pitchFamily="34" charset="0"/>
                <a:cs typeface="Calibri" pitchFamily="34" charset="0"/>
              </a:rPr>
              <a:t>.</a:t>
            </a:r>
          </a:p>
        </p:txBody>
      </p:sp>
      <p:sp>
        <p:nvSpPr>
          <p:cNvPr id="31" name="Rectangle 30"/>
          <p:cNvSpPr/>
          <p:nvPr/>
        </p:nvSpPr>
        <p:spPr>
          <a:xfrm>
            <a:off x="843207" y="2701637"/>
            <a:ext cx="2315629" cy="1885907"/>
          </a:xfrm>
          <a:prstGeom prst="rect">
            <a:avLst/>
          </a:prstGeom>
          <a:solidFill>
            <a:srgbClr val="7648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libri" pitchFamily="34" charset="0"/>
                <a:cs typeface="Calibri" pitchFamily="34" charset="0"/>
              </a:rPr>
              <a:t>Long term capital gain below Rs </a:t>
            </a:r>
            <a:r>
              <a:rPr lang="en-US" b="1" dirty="0" smtClean="0">
                <a:solidFill>
                  <a:schemeClr val="bg1"/>
                </a:solidFill>
                <a:latin typeface="Calibri" pitchFamily="34" charset="0"/>
                <a:cs typeface="Calibri" pitchFamily="34" charset="0"/>
              </a:rPr>
              <a:t>1 lakh </a:t>
            </a:r>
            <a:r>
              <a:rPr lang="en-US" dirty="0" smtClean="0">
                <a:latin typeface="Calibri" pitchFamily="34" charset="0"/>
                <a:cs typeface="Calibri" pitchFamily="34" charset="0"/>
              </a:rPr>
              <a:t>is not taxable.</a:t>
            </a:r>
            <a:endParaRPr lang="en-US" dirty="0">
              <a:latin typeface="Calibri" pitchFamily="34" charset="0"/>
              <a:cs typeface="Calibri" pitchFamily="34" charset="0"/>
            </a:endParaRPr>
          </a:p>
        </p:txBody>
      </p:sp>
      <p:sp>
        <p:nvSpPr>
          <p:cNvPr id="32" name="Rectangle 31"/>
          <p:cNvSpPr/>
          <p:nvPr/>
        </p:nvSpPr>
        <p:spPr>
          <a:xfrm>
            <a:off x="3782291" y="2701637"/>
            <a:ext cx="2470542" cy="1917460"/>
          </a:xfrm>
          <a:prstGeom prst="rect">
            <a:avLst/>
          </a:prstGeom>
          <a:solidFill>
            <a:srgbClr val="7649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libri" pitchFamily="34" charset="0"/>
                <a:cs typeface="Calibri" pitchFamily="34" charset="0"/>
              </a:rPr>
              <a:t>Long term capital gain above Rs 1 lakh is taxable @</a:t>
            </a:r>
            <a:r>
              <a:rPr lang="en-US" b="1" u="sng" dirty="0" smtClean="0">
                <a:solidFill>
                  <a:schemeClr val="bg1"/>
                </a:solidFill>
                <a:latin typeface="Calibri" pitchFamily="34" charset="0"/>
                <a:cs typeface="Calibri" pitchFamily="34" charset="0"/>
              </a:rPr>
              <a:t>10% </a:t>
            </a:r>
            <a:r>
              <a:rPr lang="en-US" dirty="0" smtClean="0">
                <a:latin typeface="Calibri" pitchFamily="34" charset="0"/>
                <a:cs typeface="Calibri" pitchFamily="34" charset="0"/>
              </a:rPr>
              <a:t>pa </a:t>
            </a:r>
            <a:r>
              <a:rPr lang="en-US" dirty="0" smtClean="0"/>
              <a:t>.</a:t>
            </a:r>
            <a:endParaRPr lang="en-US" dirty="0"/>
          </a:p>
        </p:txBody>
      </p:sp>
      <p:sp>
        <p:nvSpPr>
          <p:cNvPr id="83970" name="AutoShape 2" descr="Section 112A of Income Tax Ac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83972" name="AutoShape 4" descr="Section 112A of Income Tax Ac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83974" name="AutoShape 6" descr="Section 112A of Income Tax Ac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11" name="Picture 10" descr="Advertis.png"/>
          <p:cNvPicPr>
            <a:picLocks noChangeAspect="1"/>
          </p:cNvPicPr>
          <p:nvPr/>
        </p:nvPicPr>
        <p:blipFill>
          <a:blip r:embed="rId4" cstate="print"/>
          <a:stretch>
            <a:fillRect/>
          </a:stretch>
        </p:blipFill>
        <p:spPr>
          <a:xfrm>
            <a:off x="7370619" y="3610768"/>
            <a:ext cx="4387602" cy="2120246"/>
          </a:xfrm>
          <a:prstGeom prst="rect">
            <a:avLst/>
          </a:prstGeom>
        </p:spPr>
      </p:pic>
    </p:spTree>
    <p:extLst>
      <p:ext uri="{BB962C8B-B14F-4D97-AF65-F5344CB8AC3E}">
        <p14:creationId xmlns:p14="http://schemas.microsoft.com/office/powerpoint/2010/main" val="25587586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s://moneyhoney.co.in/images/logo.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610418" y="6626723"/>
            <a:ext cx="1307132" cy="187248"/>
          </a:xfrm>
          <a:prstGeom prst="rect">
            <a:avLst/>
          </a:prstGeom>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657600" y="2967789"/>
            <a:ext cx="4475747" cy="850231"/>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sp>
        <p:nvSpPr>
          <p:cNvPr id="7" name="Title 2"/>
          <p:cNvSpPr txBox="1">
            <a:spLocks/>
          </p:cNvSpPr>
          <p:nvPr/>
        </p:nvSpPr>
        <p:spPr>
          <a:xfrm>
            <a:off x="292232" y="3122443"/>
            <a:ext cx="11625318" cy="631525"/>
          </a:xfrm>
          <a:prstGeom prst="rect">
            <a:avLst/>
          </a:prstGeom>
        </p:spPr>
        <p:txBody>
          <a:bodyPr>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ctr">
              <a:lnSpc>
                <a:spcPct val="90000"/>
              </a:lnSpc>
              <a:spcBef>
                <a:spcPct val="0"/>
              </a:spcBef>
              <a:defRPr/>
            </a:pPr>
            <a:r>
              <a:rPr lang="en-US" sz="4800" cap="all" dirty="0" smtClean="0">
                <a:ln w="0"/>
                <a:latin typeface="Calibri" pitchFamily="34" charset="0"/>
                <a:ea typeface="+mj-ea"/>
                <a:cs typeface="Calibri" pitchFamily="34" charset="0"/>
              </a:rPr>
              <a:t>5. SIP </a:t>
            </a:r>
            <a:r>
              <a:rPr lang="en-US" sz="4800" cap="all" dirty="0">
                <a:ln w="0"/>
                <a:latin typeface="Calibri" pitchFamily="34" charset="0"/>
                <a:ea typeface="+mj-ea"/>
                <a:cs typeface="Calibri" pitchFamily="34" charset="0"/>
              </a:rPr>
              <a:t>OR LUMPSUM </a:t>
            </a:r>
            <a:endParaRPr kumimoji="0" lang="en-US" sz="4800" i="0" u="none" strike="noStrike" kern="1200" cap="all" normalizeH="0" baseline="0" noProof="0" dirty="0">
              <a:ln w="0"/>
              <a:effectLst/>
              <a:uLnTx/>
              <a:uFillTx/>
              <a:latin typeface="Calibri" pitchFamily="34" charset="0"/>
              <a:ea typeface="+mj-ea"/>
              <a:cs typeface="Calibri" pitchFamily="34" charset="0"/>
            </a:endParaRPr>
          </a:p>
        </p:txBody>
      </p:sp>
    </p:spTree>
    <p:extLst>
      <p:ext uri="{BB962C8B-B14F-4D97-AF65-F5344CB8AC3E}">
        <p14:creationId xmlns:p14="http://schemas.microsoft.com/office/powerpoint/2010/main" val="20955585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604" y="441308"/>
            <a:ext cx="10983132" cy="747763"/>
          </a:xfrm>
        </p:spPr>
        <p:txBody>
          <a:bodyPr>
            <a:normAutofit/>
          </a:bodyPr>
          <a:lstStyle/>
          <a:p>
            <a:r>
              <a:rPr sz="2700" dirty="0" smtClean="0">
                <a:solidFill>
                  <a:srgbClr val="764986"/>
                </a:solidFill>
                <a:latin typeface="Calibri" pitchFamily="34" charset="0"/>
                <a:cs typeface="Calibri" pitchFamily="34" charset="0"/>
              </a:rPr>
              <a:t>SIP in </a:t>
            </a:r>
            <a:r>
              <a:rPr lang="en-US" sz="2700" dirty="0" smtClean="0">
                <a:solidFill>
                  <a:srgbClr val="764986"/>
                </a:solidFill>
                <a:latin typeface="Calibri" pitchFamily="34" charset="0"/>
                <a:cs typeface="Calibri" pitchFamily="34" charset="0"/>
              </a:rPr>
              <a:t>ELSS</a:t>
            </a:r>
            <a:endParaRPr lang="en-US" sz="2700" dirty="0">
              <a:solidFill>
                <a:srgbClr val="764986"/>
              </a:solidFill>
              <a:latin typeface="Calibri" pitchFamily="34" charset="0"/>
              <a:cs typeface="Calibri" pitchFamily="34" charset="0"/>
            </a:endParaRPr>
          </a:p>
        </p:txBody>
      </p:sp>
      <p:sp>
        <p:nvSpPr>
          <p:cNvPr id="4" name="Slide Number Placeholder 3"/>
          <p:cNvSpPr>
            <a:spLocks noGrp="1"/>
          </p:cNvSpPr>
          <p:nvPr>
            <p:ph type="sldNum" sz="quarter" idx="12"/>
          </p:nvPr>
        </p:nvSpPr>
        <p:spPr/>
        <p:txBody>
          <a:bodyPr/>
          <a:lstStyle/>
          <a:p>
            <a:fld id="{3359379A-16E2-4C4A-96D0-A52C442257E7}" type="slidenum">
              <a:rPr lang="en-US" smtClean="0"/>
              <a:pPr/>
              <a:t>36</a:t>
            </a:fld>
            <a:endParaRPr lang="en-US" dirty="0"/>
          </a:p>
        </p:txBody>
      </p:sp>
      <p:sp>
        <p:nvSpPr>
          <p:cNvPr id="6" name="Rectangle 5"/>
          <p:cNvSpPr/>
          <p:nvPr/>
        </p:nvSpPr>
        <p:spPr>
          <a:xfrm>
            <a:off x="655568" y="1587556"/>
            <a:ext cx="6188214" cy="2554545"/>
          </a:xfrm>
          <a:prstGeom prst="rect">
            <a:avLst/>
          </a:prstGeom>
        </p:spPr>
        <p:txBody>
          <a:bodyPr wrap="square">
            <a:spAutoFit/>
          </a:bodyPr>
          <a:lstStyle/>
          <a:p>
            <a:pPr>
              <a:buFont typeface="Wingdings" pitchFamily="2" charset="2"/>
              <a:buChar char="v"/>
            </a:pPr>
            <a:r>
              <a:rPr lang="en-US" sz="2000" b="1" dirty="0" smtClean="0">
                <a:solidFill>
                  <a:srgbClr val="E14B25"/>
                </a:solidFill>
                <a:latin typeface="Calibri" pitchFamily="34" charset="0"/>
                <a:cs typeface="Calibri" pitchFamily="34" charset="0"/>
              </a:rPr>
              <a:t>Mr. Ajay</a:t>
            </a:r>
            <a:r>
              <a:rPr lang="en-US" sz="2000" dirty="0" smtClean="0">
                <a:solidFill>
                  <a:srgbClr val="7030A0"/>
                </a:solidFill>
                <a:latin typeface="Calibri" pitchFamily="34" charset="0"/>
                <a:cs typeface="Calibri" pitchFamily="34" charset="0"/>
              </a:rPr>
              <a:t>: Systematic Investment Plan (SIP), more popularly known as SIP, is a facility offered by mutual funds to the investors to invest in a disciplined manner. </a:t>
            </a:r>
          </a:p>
          <a:p>
            <a:endParaRPr lang="en-US" sz="2000" dirty="0">
              <a:solidFill>
                <a:srgbClr val="7030A0"/>
              </a:solidFill>
              <a:latin typeface="Calibri" pitchFamily="34" charset="0"/>
              <a:cs typeface="Calibri" pitchFamily="34" charset="0"/>
            </a:endParaRPr>
          </a:p>
          <a:p>
            <a:pPr>
              <a:buFont typeface="Wingdings" pitchFamily="2" charset="2"/>
              <a:buChar char="v"/>
            </a:pPr>
            <a:r>
              <a:rPr lang="en-US" sz="2000" dirty="0" smtClean="0">
                <a:solidFill>
                  <a:srgbClr val="7030A0"/>
                </a:solidFill>
                <a:latin typeface="Calibri" pitchFamily="34" charset="0"/>
                <a:cs typeface="Calibri" pitchFamily="34" charset="0"/>
              </a:rPr>
              <a:t>It is similar to a recurring deposit.</a:t>
            </a:r>
          </a:p>
          <a:p>
            <a:endParaRPr lang="en-US" sz="2000" dirty="0">
              <a:solidFill>
                <a:srgbClr val="7030A0"/>
              </a:solidFill>
              <a:latin typeface="Calibri" pitchFamily="34" charset="0"/>
              <a:cs typeface="Calibri" pitchFamily="34" charset="0"/>
            </a:endParaRPr>
          </a:p>
          <a:p>
            <a:pPr>
              <a:buFont typeface="Wingdings" pitchFamily="2" charset="2"/>
              <a:buChar char="v"/>
            </a:pPr>
            <a:r>
              <a:rPr lang="en-US" sz="2000" dirty="0" smtClean="0">
                <a:solidFill>
                  <a:srgbClr val="7030A0"/>
                </a:solidFill>
                <a:latin typeface="Calibri" pitchFamily="34" charset="0"/>
                <a:cs typeface="Calibri" pitchFamily="34" charset="0"/>
              </a:rPr>
              <a:t> It is also convenient as you can give your bank standing instructions to debit the amount on specific time interval.</a:t>
            </a:r>
          </a:p>
        </p:txBody>
      </p:sp>
      <p:pic>
        <p:nvPicPr>
          <p:cNvPr id="1026" name="Picture 2" descr="Systematic Investment Plan, इन्वेस्टमेंट प्लानिंग सर्विस, निवेश योजना  सेवाएं in Hisar , Tr Capital | ID: 23776132033"/>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896970" y="1240449"/>
            <a:ext cx="6295030" cy="54477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958" y="428951"/>
            <a:ext cx="10835783" cy="747763"/>
          </a:xfrm>
        </p:spPr>
        <p:txBody>
          <a:bodyPr>
            <a:normAutofit/>
          </a:bodyPr>
          <a:lstStyle/>
          <a:p>
            <a:r>
              <a:rPr lang="en-IN" sz="2700" dirty="0">
                <a:solidFill>
                  <a:srgbClr val="764986"/>
                </a:solidFill>
                <a:latin typeface="Calibri" pitchFamily="34" charset="0"/>
                <a:cs typeface="Calibri" pitchFamily="34" charset="0"/>
              </a:rPr>
              <a:t>SIP in ELSS</a:t>
            </a:r>
            <a:endParaRPr lang="en-US" sz="2700" dirty="0">
              <a:solidFill>
                <a:srgbClr val="764986"/>
              </a:solidFill>
              <a:latin typeface="Calibri" pitchFamily="34" charset="0"/>
              <a:cs typeface="Calibri" pitchFamily="34" charset="0"/>
            </a:endParaRPr>
          </a:p>
        </p:txBody>
      </p:sp>
      <p:sp>
        <p:nvSpPr>
          <p:cNvPr id="6" name="Rectangle 5"/>
          <p:cNvSpPr/>
          <p:nvPr/>
        </p:nvSpPr>
        <p:spPr>
          <a:xfrm>
            <a:off x="652741" y="1442516"/>
            <a:ext cx="6842514" cy="3416320"/>
          </a:xfrm>
          <a:prstGeom prst="rect">
            <a:avLst/>
          </a:prstGeom>
        </p:spPr>
        <p:txBody>
          <a:bodyPr wrap="square">
            <a:spAutoFit/>
          </a:bodyPr>
          <a:lstStyle/>
          <a:p>
            <a:pPr>
              <a:buFont typeface="Wingdings" pitchFamily="2" charset="2"/>
              <a:buChar char="v"/>
            </a:pPr>
            <a:r>
              <a:rPr lang="en-US" sz="2000" b="1" dirty="0" smtClean="0">
                <a:solidFill>
                  <a:srgbClr val="E14B25"/>
                </a:solidFill>
                <a:latin typeface="Calibri" pitchFamily="34" charset="0"/>
                <a:cs typeface="Calibri" pitchFamily="34" charset="0"/>
              </a:rPr>
              <a:t>Ms Pooja</a:t>
            </a:r>
            <a:r>
              <a:rPr lang="en-US" sz="2000" dirty="0" smtClean="0">
                <a:solidFill>
                  <a:srgbClr val="7030A0"/>
                </a:solidFill>
                <a:latin typeface="Calibri" pitchFamily="34" charset="0"/>
                <a:cs typeface="Calibri" pitchFamily="34" charset="0"/>
              </a:rPr>
              <a:t>: What are the time intervals available to invest through SIP?</a:t>
            </a:r>
          </a:p>
          <a:p>
            <a:pPr>
              <a:buFont typeface="Wingdings" pitchFamily="2" charset="2"/>
              <a:buChar char="q"/>
            </a:pPr>
            <a:endParaRPr lang="en-US" sz="2000" dirty="0" smtClean="0">
              <a:solidFill>
                <a:srgbClr val="7030A0"/>
              </a:solidFill>
              <a:latin typeface="Calibri" pitchFamily="34" charset="0"/>
              <a:cs typeface="Calibri" pitchFamily="34" charset="0"/>
            </a:endParaRPr>
          </a:p>
          <a:p>
            <a:pPr>
              <a:buFont typeface="Wingdings" pitchFamily="2" charset="2"/>
              <a:buChar char="v"/>
            </a:pPr>
            <a:r>
              <a:rPr lang="en-US" b="1" dirty="0" smtClean="0">
                <a:solidFill>
                  <a:srgbClr val="E14B25"/>
                </a:solidFill>
                <a:latin typeface="Calibri" pitchFamily="34" charset="0"/>
                <a:cs typeface="Calibri" pitchFamily="34" charset="0"/>
              </a:rPr>
              <a:t>Mr. Ajay:</a:t>
            </a:r>
          </a:p>
          <a:p>
            <a:endParaRPr lang="en-US" sz="2000" dirty="0" smtClean="0">
              <a:solidFill>
                <a:srgbClr val="7030A0"/>
              </a:solidFill>
              <a:latin typeface="Calibri" pitchFamily="34" charset="0"/>
              <a:cs typeface="Calibri" pitchFamily="34" charset="0"/>
            </a:endParaRPr>
          </a:p>
          <a:p>
            <a:pPr marL="342900" indent="-342900">
              <a:buFont typeface="+mj-lt"/>
              <a:buAutoNum type="arabicPeriod"/>
            </a:pPr>
            <a:r>
              <a:rPr lang="en-US" sz="2000" b="1" dirty="0" smtClean="0">
                <a:solidFill>
                  <a:srgbClr val="7030A0"/>
                </a:solidFill>
                <a:latin typeface="Calibri" pitchFamily="34" charset="0"/>
                <a:cs typeface="Calibri" pitchFamily="34" charset="0"/>
              </a:rPr>
              <a:t>Monthly SIP</a:t>
            </a:r>
            <a:r>
              <a:rPr lang="en-US" sz="2000" dirty="0" smtClean="0">
                <a:solidFill>
                  <a:srgbClr val="7030A0"/>
                </a:solidFill>
                <a:latin typeface="Calibri" pitchFamily="34" charset="0"/>
                <a:cs typeface="Calibri" pitchFamily="34" charset="0"/>
              </a:rPr>
              <a:t> </a:t>
            </a:r>
          </a:p>
          <a:p>
            <a:pPr marL="342900" indent="-342900">
              <a:buFont typeface="+mj-lt"/>
              <a:buAutoNum type="arabicPeriod"/>
            </a:pPr>
            <a:r>
              <a:rPr lang="en-US" sz="2000" b="1" dirty="0" smtClean="0">
                <a:solidFill>
                  <a:srgbClr val="7030A0"/>
                </a:solidFill>
                <a:latin typeface="Calibri" pitchFamily="34" charset="0"/>
                <a:cs typeface="Calibri" pitchFamily="34" charset="0"/>
              </a:rPr>
              <a:t>Weekly SIP </a:t>
            </a:r>
          </a:p>
          <a:p>
            <a:pPr marL="342900" indent="-342900">
              <a:buFont typeface="+mj-lt"/>
              <a:buAutoNum type="arabicPeriod"/>
            </a:pPr>
            <a:r>
              <a:rPr lang="en-US" sz="2000" b="1" dirty="0" smtClean="0">
                <a:solidFill>
                  <a:srgbClr val="7030A0"/>
                </a:solidFill>
                <a:latin typeface="Calibri" pitchFamily="34" charset="0"/>
                <a:cs typeface="Calibri" pitchFamily="34" charset="0"/>
              </a:rPr>
              <a:t>Daily SIPs</a:t>
            </a:r>
            <a:endParaRPr lang="en-US" sz="2000" dirty="0" smtClean="0">
              <a:solidFill>
                <a:srgbClr val="7030A0"/>
              </a:solidFill>
              <a:latin typeface="Calibri" pitchFamily="34" charset="0"/>
              <a:cs typeface="Calibri" pitchFamily="34" charset="0"/>
            </a:endParaRPr>
          </a:p>
          <a:p>
            <a:pPr marL="342900" indent="-342900">
              <a:buFont typeface="+mj-lt"/>
              <a:buAutoNum type="arabicPeriod"/>
            </a:pPr>
            <a:r>
              <a:rPr lang="en-US" sz="2000" b="1" dirty="0" smtClean="0">
                <a:solidFill>
                  <a:srgbClr val="7030A0"/>
                </a:solidFill>
                <a:latin typeface="Calibri" pitchFamily="34" charset="0"/>
                <a:cs typeface="Calibri" pitchFamily="34" charset="0"/>
              </a:rPr>
              <a:t>Quarterly SIP</a:t>
            </a:r>
            <a:endParaRPr lang="en-US" sz="2000" dirty="0" smtClean="0">
              <a:solidFill>
                <a:srgbClr val="7030A0"/>
              </a:solidFill>
              <a:latin typeface="Calibri" pitchFamily="34" charset="0"/>
              <a:cs typeface="Calibri" pitchFamily="34" charset="0"/>
            </a:endParaRPr>
          </a:p>
          <a:p>
            <a:pPr marL="342900" indent="-342900">
              <a:buFont typeface="+mj-lt"/>
              <a:buAutoNum type="arabicPeriod"/>
            </a:pPr>
            <a:r>
              <a:rPr lang="en-US" sz="2000" b="1" dirty="0" smtClean="0">
                <a:solidFill>
                  <a:srgbClr val="7030A0"/>
                </a:solidFill>
                <a:latin typeface="Calibri" pitchFamily="34" charset="0"/>
                <a:cs typeface="Calibri" pitchFamily="34" charset="0"/>
              </a:rPr>
              <a:t>Half-Yearly SIP</a:t>
            </a:r>
            <a:endParaRPr lang="en-US" sz="2000" dirty="0" smtClean="0">
              <a:solidFill>
                <a:srgbClr val="7030A0"/>
              </a:solidFill>
              <a:latin typeface="Calibri" pitchFamily="34" charset="0"/>
              <a:cs typeface="Calibri" pitchFamily="34" charset="0"/>
            </a:endParaRPr>
          </a:p>
          <a:p>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318233" y="1981483"/>
            <a:ext cx="4873767" cy="4112241"/>
          </a:xfrm>
          <a:prstGeom prst="rect">
            <a:avLst/>
          </a:prstGeom>
        </p:spPr>
      </p:pic>
    </p:spTree>
    <p:extLst>
      <p:ext uri="{BB962C8B-B14F-4D97-AF65-F5344CB8AC3E}">
        <p14:creationId xmlns:p14="http://schemas.microsoft.com/office/powerpoint/2010/main" val="10346580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205" y="455011"/>
            <a:ext cx="10983132" cy="747763"/>
          </a:xfrm>
        </p:spPr>
        <p:txBody>
          <a:bodyPr/>
          <a:lstStyle/>
          <a:p>
            <a:r>
              <a:rPr lang="en-IN" sz="2400" dirty="0">
                <a:solidFill>
                  <a:srgbClr val="764986"/>
                </a:solidFill>
                <a:latin typeface="Calibri" pitchFamily="34" charset="0"/>
                <a:cs typeface="Calibri" pitchFamily="34" charset="0"/>
              </a:rPr>
              <a:t>SIP in </a:t>
            </a:r>
            <a:r>
              <a:rPr lang="en-IN" sz="2400" dirty="0" smtClean="0">
                <a:solidFill>
                  <a:srgbClr val="764986"/>
                </a:solidFill>
                <a:latin typeface="Calibri" pitchFamily="34" charset="0"/>
                <a:cs typeface="Calibri" pitchFamily="34" charset="0"/>
              </a:rPr>
              <a:t>ELSS…(</a:t>
            </a:r>
            <a:r>
              <a:rPr sz="2400" dirty="0" smtClean="0">
                <a:solidFill>
                  <a:srgbClr val="764987"/>
                </a:solidFill>
                <a:latin typeface="Calibri" pitchFamily="34" charset="0"/>
                <a:cs typeface="Calibri" pitchFamily="34" charset="0"/>
              </a:rPr>
              <a:t>Rupee Cost Averaging)</a:t>
            </a:r>
            <a:endParaRPr lang="en-US" sz="2400" dirty="0">
              <a:solidFill>
                <a:srgbClr val="764987"/>
              </a:solidFill>
              <a:latin typeface="Calibri" pitchFamily="34" charset="0"/>
              <a:cs typeface="Calibri" pitchFamily="34" charset="0"/>
            </a:endParaRPr>
          </a:p>
        </p:txBody>
      </p:sp>
      <p:sp>
        <p:nvSpPr>
          <p:cNvPr id="5" name="Rectangle 4"/>
          <p:cNvSpPr/>
          <p:nvPr/>
        </p:nvSpPr>
        <p:spPr>
          <a:xfrm>
            <a:off x="630713" y="1438677"/>
            <a:ext cx="6333081" cy="3908762"/>
          </a:xfrm>
          <a:prstGeom prst="rect">
            <a:avLst/>
          </a:prstGeom>
        </p:spPr>
        <p:txBody>
          <a:bodyPr wrap="square">
            <a:spAutoFit/>
          </a:bodyPr>
          <a:lstStyle/>
          <a:p>
            <a:pPr indent="-285750">
              <a:spcAft>
                <a:spcPts val="600"/>
              </a:spcAft>
              <a:buFont typeface="Wingdings" pitchFamily="2" charset="2"/>
              <a:buChar char="v"/>
            </a:pPr>
            <a:r>
              <a:rPr lang="en-US" b="1" dirty="0" smtClean="0">
                <a:solidFill>
                  <a:srgbClr val="E14B25"/>
                </a:solidFill>
                <a:latin typeface="Calibri" pitchFamily="34" charset="0"/>
                <a:cs typeface="Calibri" pitchFamily="34" charset="0"/>
              </a:rPr>
              <a:t>Ms Pooja: </a:t>
            </a:r>
            <a:r>
              <a:rPr lang="en-US" sz="2000" dirty="0">
                <a:solidFill>
                  <a:srgbClr val="7030A0"/>
                </a:solidFill>
                <a:latin typeface="Calibri" pitchFamily="34" charset="0"/>
                <a:cs typeface="Calibri" pitchFamily="34" charset="0"/>
              </a:rPr>
              <a:t>What is rupee cost averaging?</a:t>
            </a:r>
          </a:p>
          <a:p>
            <a:pPr algn="just">
              <a:spcAft>
                <a:spcPts val="600"/>
              </a:spcAft>
              <a:buFont typeface="Wingdings" pitchFamily="2" charset="2"/>
              <a:buChar char="v"/>
            </a:pPr>
            <a:endParaRPr lang="en-US" dirty="0" smtClean="0">
              <a:solidFill>
                <a:srgbClr val="764987"/>
              </a:solidFill>
              <a:latin typeface="Calibri" pitchFamily="34" charset="0"/>
              <a:cs typeface="Calibri" pitchFamily="34" charset="0"/>
            </a:endParaRPr>
          </a:p>
          <a:p>
            <a:pPr indent="-285750">
              <a:spcAft>
                <a:spcPts val="600"/>
              </a:spcAft>
              <a:buFont typeface="Wingdings" pitchFamily="2" charset="2"/>
              <a:buChar char="v"/>
            </a:pPr>
            <a:r>
              <a:rPr lang="en-US" b="1" dirty="0" smtClean="0">
                <a:solidFill>
                  <a:srgbClr val="E14B25"/>
                </a:solidFill>
                <a:latin typeface="Calibri" pitchFamily="34" charset="0"/>
                <a:cs typeface="Calibri" pitchFamily="34" charset="0"/>
              </a:rPr>
              <a:t>Mr.</a:t>
            </a:r>
            <a:r>
              <a:rPr lang="en-US" dirty="0" smtClean="0">
                <a:solidFill>
                  <a:srgbClr val="764987"/>
                </a:solidFill>
                <a:latin typeface="Calibri" pitchFamily="34" charset="0"/>
                <a:cs typeface="Calibri" pitchFamily="34" charset="0"/>
              </a:rPr>
              <a:t> </a:t>
            </a:r>
            <a:r>
              <a:rPr lang="en-US" b="1" dirty="0" smtClean="0">
                <a:solidFill>
                  <a:srgbClr val="E14B25"/>
                </a:solidFill>
                <a:latin typeface="Calibri" pitchFamily="34" charset="0"/>
                <a:cs typeface="Calibri" pitchFamily="34" charset="0"/>
              </a:rPr>
              <a:t>Ajay: </a:t>
            </a:r>
            <a:r>
              <a:rPr lang="en-US" sz="2000" dirty="0">
                <a:solidFill>
                  <a:srgbClr val="7030A0"/>
                </a:solidFill>
                <a:latin typeface="Calibri" pitchFamily="34" charset="0"/>
                <a:cs typeface="Calibri" pitchFamily="34" charset="0"/>
              </a:rPr>
              <a:t>The concept of rupee cost averaging can be explained </a:t>
            </a:r>
            <a:r>
              <a:rPr lang="en-US" sz="2000" dirty="0" smtClean="0">
                <a:solidFill>
                  <a:srgbClr val="7030A0"/>
                </a:solidFill>
                <a:latin typeface="Calibri" pitchFamily="34" charset="0"/>
                <a:cs typeface="Calibri" pitchFamily="34" charset="0"/>
              </a:rPr>
              <a:t>as:</a:t>
            </a:r>
            <a:endParaRPr lang="en-US" sz="2000" dirty="0">
              <a:solidFill>
                <a:srgbClr val="7030A0"/>
              </a:solidFill>
              <a:latin typeface="Calibri" pitchFamily="34" charset="0"/>
              <a:cs typeface="Calibri" pitchFamily="34" charset="0"/>
            </a:endParaRPr>
          </a:p>
          <a:p>
            <a:pPr indent="-285750">
              <a:spcAft>
                <a:spcPts val="600"/>
              </a:spcAft>
              <a:buFont typeface="Wingdings" pitchFamily="2" charset="2"/>
              <a:buChar char="v"/>
            </a:pPr>
            <a:endParaRPr lang="en-US" sz="2000" dirty="0">
              <a:solidFill>
                <a:srgbClr val="7030A0"/>
              </a:solidFill>
              <a:latin typeface="Calibri" pitchFamily="34" charset="0"/>
              <a:cs typeface="Calibri" pitchFamily="34" charset="0"/>
            </a:endParaRPr>
          </a:p>
          <a:p>
            <a:pPr indent="-285750">
              <a:spcAft>
                <a:spcPts val="600"/>
              </a:spcAft>
              <a:buFont typeface="Wingdings" pitchFamily="2" charset="2"/>
              <a:buChar char="v"/>
            </a:pPr>
            <a:r>
              <a:rPr lang="en-US" sz="2000" dirty="0">
                <a:solidFill>
                  <a:srgbClr val="7030A0"/>
                </a:solidFill>
                <a:latin typeface="Calibri" pitchFamily="34" charset="0"/>
                <a:cs typeface="Calibri" pitchFamily="34" charset="0"/>
              </a:rPr>
              <a:t>Averaging out the cost at which you buy the mutual fund</a:t>
            </a:r>
            <a:r>
              <a:rPr lang="en-US" sz="2000" dirty="0" smtClean="0">
                <a:solidFill>
                  <a:srgbClr val="7030A0"/>
                </a:solidFill>
                <a:latin typeface="Calibri" pitchFamily="34" charset="0"/>
                <a:cs typeface="Calibri" pitchFamily="34" charset="0"/>
              </a:rPr>
              <a:t>.</a:t>
            </a:r>
            <a:endParaRPr lang="en-US" sz="2000" dirty="0">
              <a:solidFill>
                <a:srgbClr val="7030A0"/>
              </a:solidFill>
              <a:latin typeface="Calibri" pitchFamily="34" charset="0"/>
              <a:cs typeface="Calibri" pitchFamily="34" charset="0"/>
            </a:endParaRPr>
          </a:p>
          <a:p>
            <a:pPr indent="-285750">
              <a:spcAft>
                <a:spcPts val="600"/>
              </a:spcAft>
              <a:buFont typeface="Wingdings" pitchFamily="2" charset="2"/>
              <a:buChar char="v"/>
            </a:pPr>
            <a:r>
              <a:rPr lang="en-US" sz="2000" dirty="0">
                <a:solidFill>
                  <a:srgbClr val="7030A0"/>
                </a:solidFill>
                <a:latin typeface="Calibri" pitchFamily="34" charset="0"/>
                <a:cs typeface="Calibri" pitchFamily="34" charset="0"/>
              </a:rPr>
              <a:t>In simple terms you buy more units when the market is down and less units when the market is high</a:t>
            </a:r>
            <a:r>
              <a:rPr lang="en-US" sz="2000" dirty="0" smtClean="0">
                <a:solidFill>
                  <a:srgbClr val="7030A0"/>
                </a:solidFill>
                <a:latin typeface="Calibri" pitchFamily="34" charset="0"/>
                <a:cs typeface="Calibri" pitchFamily="34" charset="0"/>
              </a:rPr>
              <a:t>.</a:t>
            </a:r>
            <a:endParaRPr lang="en-US" sz="2000" dirty="0">
              <a:solidFill>
                <a:srgbClr val="7030A0"/>
              </a:solidFill>
              <a:latin typeface="Calibri" pitchFamily="34" charset="0"/>
              <a:cs typeface="Calibri" pitchFamily="34" charset="0"/>
            </a:endParaRPr>
          </a:p>
          <a:p>
            <a:pPr indent="-285750">
              <a:spcAft>
                <a:spcPts val="600"/>
              </a:spcAft>
              <a:buFont typeface="Wingdings" pitchFamily="2" charset="2"/>
              <a:buChar char="v"/>
            </a:pPr>
            <a:r>
              <a:rPr lang="en-US" sz="2000" dirty="0">
                <a:solidFill>
                  <a:srgbClr val="7030A0"/>
                </a:solidFill>
                <a:latin typeface="Calibri" pitchFamily="34" charset="0"/>
                <a:cs typeface="Calibri" pitchFamily="34" charset="0"/>
              </a:rPr>
              <a:t>An SIP is an easy way of doing this due to the benefit of rupee cost averaging.</a:t>
            </a:r>
          </a:p>
        </p:txBody>
      </p:sp>
      <p:sp>
        <p:nvSpPr>
          <p:cNvPr id="220162" name="AutoShape 2" descr="What is Rupee Cost Averaging - Meaning, Calculation, Example, Importanc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18786" name="AutoShape 2" descr="image previe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106498" name="Picture 2" descr="Rupee Cost Averaging - How it Works? | The True Investment"/>
          <p:cNvPicPr>
            <a:picLocks noChangeAspect="1" noChangeArrowheads="1"/>
          </p:cNvPicPr>
          <p:nvPr/>
        </p:nvPicPr>
        <p:blipFill>
          <a:blip r:embed="rId2"/>
          <a:srcRect/>
          <a:stretch>
            <a:fillRect/>
          </a:stretch>
        </p:blipFill>
        <p:spPr bwMode="auto">
          <a:xfrm>
            <a:off x="7112055" y="2249100"/>
            <a:ext cx="4506282" cy="2534784"/>
          </a:xfrm>
          <a:prstGeom prst="rect">
            <a:avLst/>
          </a:prstGeom>
          <a:noFill/>
        </p:spPr>
      </p:pic>
    </p:spTree>
    <p:extLst>
      <p:ext uri="{BB962C8B-B14F-4D97-AF65-F5344CB8AC3E}">
        <p14:creationId xmlns:p14="http://schemas.microsoft.com/office/powerpoint/2010/main" val="38302512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AutoShape 2" descr="What is Rupee Cost Averaging - Meaning, Calculation, Example, Importanc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2050" name="Picture 2" descr="SIP (Systematic Investment Plan) | RupeeV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802" y="1640541"/>
            <a:ext cx="11422990" cy="450309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635205" y="455011"/>
            <a:ext cx="10983132" cy="747763"/>
          </a:xfrm>
        </p:spPr>
        <p:txBody>
          <a:bodyPr/>
          <a:lstStyle/>
          <a:p>
            <a:r>
              <a:rPr lang="en-IN" sz="2400" dirty="0">
                <a:solidFill>
                  <a:srgbClr val="764986"/>
                </a:solidFill>
                <a:latin typeface="Calibri" pitchFamily="34" charset="0"/>
                <a:cs typeface="Calibri" pitchFamily="34" charset="0"/>
              </a:rPr>
              <a:t>SIP in </a:t>
            </a:r>
            <a:r>
              <a:rPr lang="en-IN" sz="2400" dirty="0" smtClean="0">
                <a:solidFill>
                  <a:srgbClr val="764986"/>
                </a:solidFill>
                <a:latin typeface="Calibri" pitchFamily="34" charset="0"/>
                <a:cs typeface="Calibri" pitchFamily="34" charset="0"/>
              </a:rPr>
              <a:t>ELSS…(</a:t>
            </a:r>
            <a:r>
              <a:rPr sz="2400" dirty="0" smtClean="0">
                <a:solidFill>
                  <a:srgbClr val="764987"/>
                </a:solidFill>
                <a:latin typeface="Calibri" pitchFamily="34" charset="0"/>
                <a:cs typeface="Calibri" pitchFamily="34" charset="0"/>
              </a:rPr>
              <a:t>Rupee Cost Averaging)</a:t>
            </a:r>
            <a:endParaRPr lang="en-US" sz="2400" dirty="0">
              <a:solidFill>
                <a:srgbClr val="764987"/>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https://moneyhoney.co.in/images/logo.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2"/>
          <a:stretch/>
        </p:blipFill>
        <p:spPr bwMode="auto">
          <a:xfrm>
            <a:off x="10952388" y="506414"/>
            <a:ext cx="635178" cy="598702"/>
          </a:xfrm>
          <a:prstGeom prst="rect">
            <a:avLst/>
          </a:prstGeom>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normAutofit/>
          </a:bodyPr>
          <a:lstStyle/>
          <a:p>
            <a:r>
              <a:rPr lang="en-US" sz="2400" dirty="0" smtClean="0">
                <a:solidFill>
                  <a:srgbClr val="7030A0"/>
                </a:solidFill>
                <a:latin typeface="Calibri" pitchFamily="34" charset="0"/>
                <a:cs typeface="Calibri" pitchFamily="34" charset="0"/>
              </a:rPr>
              <a:t>INTRODUCTION:</a:t>
            </a:r>
            <a:endParaRPr lang="en-US" sz="2400" dirty="0">
              <a:solidFill>
                <a:srgbClr val="7030A0"/>
              </a:solidFill>
              <a:latin typeface="Calibri" pitchFamily="34" charset="0"/>
              <a:cs typeface="Calibri" pitchFamily="34" charset="0"/>
            </a:endParaRPr>
          </a:p>
        </p:txBody>
      </p:sp>
      <p:sp>
        <p:nvSpPr>
          <p:cNvPr id="5" name="Slide Number Placeholder 4"/>
          <p:cNvSpPr>
            <a:spLocks noGrp="1"/>
          </p:cNvSpPr>
          <p:nvPr>
            <p:ph type="sldNum" sz="quarter" idx="4294967295"/>
          </p:nvPr>
        </p:nvSpPr>
        <p:spPr>
          <a:xfrm>
            <a:off x="9448800" y="6356350"/>
            <a:ext cx="2743200" cy="365125"/>
          </a:xfrm>
        </p:spPr>
        <p:txBody>
          <a:bodyPr/>
          <a:lstStyle/>
          <a:p>
            <a:fld id="{3359379A-16E2-4C4A-96D0-A52C442257E7}" type="slidenum">
              <a:rPr lang="en-US" smtClean="0"/>
              <a:pPr/>
              <a:t>4</a:t>
            </a:fld>
            <a:endParaRPr lang="en-US" dirty="0"/>
          </a:p>
        </p:txBody>
      </p:sp>
      <p:pic>
        <p:nvPicPr>
          <p:cNvPr id="2" name="Picture 1"/>
          <p:cNvPicPr>
            <a:picLocks noChangeAspect="1"/>
          </p:cNvPicPr>
          <p:nvPr/>
        </p:nvPicPr>
        <p:blipFill>
          <a:blip r:embed="rId4">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809149" y="1408880"/>
            <a:ext cx="6048851" cy="3054536"/>
          </a:xfrm>
          <a:prstGeom prst="rect">
            <a:avLst/>
          </a:prstGeom>
        </p:spPr>
      </p:pic>
      <p:pic>
        <p:nvPicPr>
          <p:cNvPr id="3" name="Picture 2"/>
          <p:cNvPicPr>
            <a:picLocks noChangeAspect="1"/>
          </p:cNvPicPr>
          <p:nvPr/>
        </p:nvPicPr>
        <p:blipFill>
          <a:blip r:embed="rId5" cstate="hqprint">
            <a:duotone>
              <a:prstClr val="black"/>
              <a:srgbClr val="00B0F0">
                <a:tint val="45000"/>
                <a:satMod val="400000"/>
              </a:srgbClr>
            </a:duotone>
            <a:extLst>
              <a:ext uri="{28A0092B-C50C-407E-A947-70E740481C1C}">
                <a14:useLocalDpi xmlns:a14="http://schemas.microsoft.com/office/drawing/2010/main" val="0"/>
              </a:ext>
            </a:extLst>
          </a:blip>
          <a:stretch>
            <a:fillRect/>
          </a:stretch>
        </p:blipFill>
        <p:spPr>
          <a:xfrm>
            <a:off x="2469264" y="4675905"/>
            <a:ext cx="7496928" cy="2045570"/>
          </a:xfrm>
          <a:prstGeom prst="rect">
            <a:avLst/>
          </a:prstGeom>
          <a:blipFill>
            <a:blip r:embed="rId6">
              <a:duotone>
                <a:prstClr val="black"/>
                <a:srgbClr val="00B0F0">
                  <a:tint val="45000"/>
                  <a:satMod val="400000"/>
                </a:srgbClr>
              </a:duotone>
            </a:blip>
            <a:tile tx="0" ty="0" sx="100000" sy="100000" flip="none" algn="tl"/>
          </a:blipFill>
        </p:spPr>
      </p:pic>
      <p:pic>
        <p:nvPicPr>
          <p:cNvPr id="4" name="Picture 3"/>
          <p:cNvPicPr>
            <a:picLocks noChangeAspect="1"/>
          </p:cNvPicPr>
          <p:nvPr/>
        </p:nvPicPr>
        <p:blipFill>
          <a:blip r:embed="rId7">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149737" y="1586021"/>
            <a:ext cx="4214949" cy="2763910"/>
          </a:xfrm>
          <a:prstGeom prst="rect">
            <a:avLst/>
          </a:prstGeom>
        </p:spPr>
      </p:pic>
    </p:spTree>
    <p:extLst>
      <p:ext uri="{BB962C8B-B14F-4D97-AF65-F5344CB8AC3E}">
        <p14:creationId xmlns:p14="http://schemas.microsoft.com/office/powerpoint/2010/main" val="11343275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76648" y="1284241"/>
            <a:ext cx="9308757" cy="646331"/>
          </a:xfrm>
          <a:prstGeom prst="rect">
            <a:avLst/>
          </a:prstGeom>
        </p:spPr>
        <p:txBody>
          <a:bodyPr wrap="square">
            <a:spAutoFit/>
          </a:bodyPr>
          <a:lstStyle/>
          <a:p>
            <a:r>
              <a:rPr lang="en-US" dirty="0" smtClean="0">
                <a:solidFill>
                  <a:srgbClr val="7030A0"/>
                </a:solidFill>
                <a:latin typeface="Calibri" pitchFamily="34" charset="0"/>
                <a:cs typeface="Calibri" pitchFamily="34" charset="0"/>
              </a:rPr>
              <a:t>Investment via SIPs in mutual funds will allow you to take advantage of rupee-cost averaging in an automated manner. Take a look at the following table to understand this concept better</a:t>
            </a:r>
            <a:endParaRPr lang="en-US" dirty="0">
              <a:solidFill>
                <a:srgbClr val="7030A0"/>
              </a:solidFill>
              <a:latin typeface="Calibri" pitchFamily="34" charset="0"/>
              <a:cs typeface="Calibri" pitchFamily="34" charset="0"/>
            </a:endParaRPr>
          </a:p>
        </p:txBody>
      </p:sp>
      <p:sp>
        <p:nvSpPr>
          <p:cNvPr id="14" name="TextBox 13"/>
          <p:cNvSpPr txBox="1"/>
          <p:nvPr/>
        </p:nvSpPr>
        <p:spPr>
          <a:xfrm>
            <a:off x="10040671" y="2385928"/>
            <a:ext cx="1753764" cy="3431776"/>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sp>
        <p:nvSpPr>
          <p:cNvPr id="15" name="Rectangle 14"/>
          <p:cNvSpPr/>
          <p:nvPr/>
        </p:nvSpPr>
        <p:spPr>
          <a:xfrm>
            <a:off x="6028234" y="3640151"/>
            <a:ext cx="4792881" cy="1200329"/>
          </a:xfrm>
          <a:prstGeom prst="rect">
            <a:avLst/>
          </a:prstGeom>
        </p:spPr>
        <p:txBody>
          <a:bodyPr wrap="square">
            <a:spAutoFit/>
          </a:bodyPr>
          <a:lstStyle/>
          <a:p>
            <a:pPr>
              <a:buFont typeface="Arial" pitchFamily="34" charset="0"/>
              <a:buChar char="•"/>
            </a:pPr>
            <a:r>
              <a:rPr lang="en-US" dirty="0" smtClean="0">
                <a:solidFill>
                  <a:srgbClr val="7030A0"/>
                </a:solidFill>
                <a:latin typeface="Calibri" pitchFamily="34" charset="0"/>
                <a:cs typeface="Calibri" pitchFamily="34" charset="0"/>
              </a:rPr>
              <a:t>Total Investment: </a:t>
            </a:r>
            <a:r>
              <a:rPr lang="en-US" b="1" dirty="0" smtClean="0">
                <a:solidFill>
                  <a:srgbClr val="E1542C"/>
                </a:solidFill>
                <a:latin typeface="Calibri" pitchFamily="34" charset="0"/>
                <a:cs typeface="Calibri" pitchFamily="34" charset="0"/>
              </a:rPr>
              <a:t>Rs 24,000 </a:t>
            </a:r>
            <a:endParaRPr lang="en-US" dirty="0" smtClean="0">
              <a:solidFill>
                <a:srgbClr val="7030A0"/>
              </a:solidFill>
              <a:latin typeface="Calibri" pitchFamily="34" charset="0"/>
              <a:cs typeface="Calibri" pitchFamily="34" charset="0"/>
            </a:endParaRPr>
          </a:p>
          <a:p>
            <a:pPr>
              <a:buFont typeface="Arial" pitchFamily="34" charset="0"/>
              <a:buChar char="•"/>
            </a:pPr>
            <a:r>
              <a:rPr lang="en-US" dirty="0" smtClean="0">
                <a:solidFill>
                  <a:srgbClr val="7030A0"/>
                </a:solidFill>
                <a:latin typeface="Calibri" pitchFamily="34" charset="0"/>
                <a:cs typeface="Calibri" pitchFamily="34" charset="0"/>
              </a:rPr>
              <a:t>Total number of units bought: </a:t>
            </a:r>
            <a:r>
              <a:rPr lang="en-US" b="1" dirty="0" smtClean="0">
                <a:solidFill>
                  <a:srgbClr val="E1542C"/>
                </a:solidFill>
                <a:latin typeface="Calibri" pitchFamily="34" charset="0"/>
                <a:cs typeface="Calibri" pitchFamily="34" charset="0"/>
              </a:rPr>
              <a:t>637.32</a:t>
            </a:r>
          </a:p>
          <a:p>
            <a:pPr>
              <a:buFont typeface="Arial" pitchFamily="34" charset="0"/>
              <a:buChar char="•"/>
            </a:pPr>
            <a:r>
              <a:rPr lang="en-US" dirty="0" smtClean="0">
                <a:solidFill>
                  <a:srgbClr val="7030A0"/>
                </a:solidFill>
                <a:latin typeface="Calibri" pitchFamily="34" charset="0"/>
                <a:cs typeface="Calibri" pitchFamily="34" charset="0"/>
              </a:rPr>
              <a:t>Range of price per unit: </a:t>
            </a:r>
            <a:r>
              <a:rPr lang="en-US" b="1" dirty="0">
                <a:solidFill>
                  <a:srgbClr val="E1542C"/>
                </a:solidFill>
                <a:latin typeface="Calibri" pitchFamily="34" charset="0"/>
                <a:cs typeface="Calibri" pitchFamily="34" charset="0"/>
              </a:rPr>
              <a:t>Rs 28 – Rs 50</a:t>
            </a:r>
          </a:p>
          <a:p>
            <a:pPr>
              <a:buFont typeface="Arial" pitchFamily="34" charset="0"/>
              <a:buChar char="•"/>
            </a:pPr>
            <a:r>
              <a:rPr lang="en-US" dirty="0" smtClean="0">
                <a:solidFill>
                  <a:srgbClr val="7030A0"/>
                </a:solidFill>
                <a:latin typeface="Calibri" pitchFamily="34" charset="0"/>
                <a:cs typeface="Calibri" pitchFamily="34" charset="0"/>
              </a:rPr>
              <a:t>Average price per unit: </a:t>
            </a:r>
            <a:r>
              <a:rPr lang="en-US" b="1" dirty="0">
                <a:solidFill>
                  <a:srgbClr val="E1542C"/>
                </a:solidFill>
                <a:latin typeface="Calibri" pitchFamily="34" charset="0"/>
                <a:cs typeface="Calibri" pitchFamily="34" charset="0"/>
              </a:rPr>
              <a:t>Rs 37.67</a:t>
            </a:r>
          </a:p>
        </p:txBody>
      </p:sp>
      <p:sp>
        <p:nvSpPr>
          <p:cNvPr id="10" name="Title 1"/>
          <p:cNvSpPr>
            <a:spLocks noGrp="1"/>
          </p:cNvSpPr>
          <p:nvPr>
            <p:ph type="title"/>
          </p:nvPr>
        </p:nvSpPr>
        <p:spPr>
          <a:xfrm>
            <a:off x="635205" y="455011"/>
            <a:ext cx="10983132" cy="747763"/>
          </a:xfrm>
        </p:spPr>
        <p:txBody>
          <a:bodyPr/>
          <a:lstStyle/>
          <a:p>
            <a:r>
              <a:rPr lang="en-IN" sz="2400" dirty="0">
                <a:solidFill>
                  <a:srgbClr val="764986"/>
                </a:solidFill>
                <a:latin typeface="Calibri" pitchFamily="34" charset="0"/>
                <a:cs typeface="Calibri" pitchFamily="34" charset="0"/>
              </a:rPr>
              <a:t>SIP in </a:t>
            </a:r>
            <a:r>
              <a:rPr lang="en-IN" sz="2400" dirty="0" smtClean="0">
                <a:solidFill>
                  <a:srgbClr val="764986"/>
                </a:solidFill>
                <a:latin typeface="Calibri" pitchFamily="34" charset="0"/>
                <a:cs typeface="Calibri" pitchFamily="34" charset="0"/>
              </a:rPr>
              <a:t>ELSS…(</a:t>
            </a:r>
            <a:r>
              <a:rPr sz="2400" dirty="0" smtClean="0">
                <a:solidFill>
                  <a:srgbClr val="764987"/>
                </a:solidFill>
                <a:latin typeface="Calibri" pitchFamily="34" charset="0"/>
                <a:cs typeface="Calibri" pitchFamily="34" charset="0"/>
              </a:rPr>
              <a:t>Rupee Cost Averaging)</a:t>
            </a:r>
            <a:endParaRPr lang="en-US" sz="2400" dirty="0">
              <a:solidFill>
                <a:srgbClr val="764987"/>
              </a:solidFill>
              <a:latin typeface="Calibri" pitchFamily="34" charset="0"/>
              <a:cs typeface="Calibri" pitchFamily="34" charset="0"/>
            </a:endParaRPr>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5084" y="2181411"/>
            <a:ext cx="3685942" cy="4150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4880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2158259822"/>
              </p:ext>
            </p:extLst>
          </p:nvPr>
        </p:nvGraphicFramePr>
        <p:xfrm>
          <a:off x="987374" y="1112414"/>
          <a:ext cx="10278793" cy="5282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p:cNvSpPr txBox="1">
            <a:spLocks/>
          </p:cNvSpPr>
          <p:nvPr/>
        </p:nvSpPr>
        <p:spPr>
          <a:xfrm>
            <a:off x="635205" y="614995"/>
            <a:ext cx="10983132" cy="587779"/>
          </a:xfrm>
          <a:prstGeom prst="rect">
            <a:avLst/>
          </a:prstGeom>
        </p:spPr>
        <p:txBody>
          <a:bodyPr/>
          <a:lst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a:lstStyle>
          <a:p>
            <a:r>
              <a:rPr lang="en-US" sz="2400" dirty="0" smtClean="0">
                <a:solidFill>
                  <a:srgbClr val="764986"/>
                </a:solidFill>
                <a:latin typeface="Calibri" pitchFamily="34" charset="0"/>
                <a:cs typeface="Calibri" pitchFamily="34" charset="0"/>
              </a:rPr>
              <a:t>SIP in ELSS…(</a:t>
            </a:r>
            <a:r>
              <a:rPr lang="en-US" sz="2400" dirty="0" smtClean="0">
                <a:solidFill>
                  <a:srgbClr val="764987"/>
                </a:solidFill>
                <a:latin typeface="Calibri" pitchFamily="34" charset="0"/>
                <a:cs typeface="Calibri" pitchFamily="34" charset="0"/>
              </a:rPr>
              <a:t>Benefits of SIP)</a:t>
            </a:r>
            <a:endParaRPr lang="en-US" sz="2400" dirty="0">
              <a:solidFill>
                <a:srgbClr val="764987"/>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ello Readers, I am SIP - Poor Man Portfolio"/>
          <p:cNvPicPr>
            <a:picLocks noChangeAspect="1" noChangeArrowheads="1"/>
          </p:cNvPicPr>
          <p:nvPr/>
        </p:nvPicPr>
        <p:blipFill>
          <a:blip r:embed="rId2"/>
          <a:srcRect/>
          <a:stretch>
            <a:fillRect/>
          </a:stretch>
        </p:blipFill>
        <p:spPr bwMode="auto">
          <a:xfrm>
            <a:off x="2574388" y="434902"/>
            <a:ext cx="6794695" cy="6133513"/>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6"/>
          <p:cNvSpPr>
            <a:spLocks noGrp="1"/>
          </p:cNvSpPr>
          <p:nvPr>
            <p:ph type="title"/>
          </p:nvPr>
        </p:nvSpPr>
        <p:spPr>
          <a:xfrm>
            <a:off x="579970" y="413844"/>
            <a:ext cx="10983132" cy="747763"/>
          </a:xfrm>
        </p:spPr>
        <p:txBody>
          <a:bodyPr>
            <a:normAutofit/>
          </a:bodyPr>
          <a:lstStyle/>
          <a:p>
            <a:r>
              <a:rPr sz="2400" dirty="0" smtClean="0">
                <a:solidFill>
                  <a:srgbClr val="7030A0"/>
                </a:solidFill>
                <a:latin typeface="Calibri" pitchFamily="34" charset="0"/>
                <a:cs typeface="Calibri" pitchFamily="34" charset="0"/>
              </a:rPr>
              <a:t>LUMP-SUM Investment in </a:t>
            </a:r>
            <a:r>
              <a:rPr lang="en-US" sz="2400" dirty="0" smtClean="0">
                <a:solidFill>
                  <a:srgbClr val="7030A0"/>
                </a:solidFill>
                <a:latin typeface="Calibri" pitchFamily="34" charset="0"/>
                <a:cs typeface="Calibri" pitchFamily="34" charset="0"/>
              </a:rPr>
              <a:t>ELSS</a:t>
            </a:r>
            <a:r>
              <a:rPr sz="2400" dirty="0" smtClean="0">
                <a:solidFill>
                  <a:srgbClr val="7030A0"/>
                </a:solidFill>
                <a:latin typeface="Calibri" pitchFamily="34" charset="0"/>
                <a:cs typeface="Calibri" pitchFamily="34" charset="0"/>
              </a:rPr>
              <a:t> </a:t>
            </a:r>
            <a:endParaRPr lang="en-US" sz="2400" dirty="0">
              <a:solidFill>
                <a:srgbClr val="7030A0"/>
              </a:solidFill>
              <a:latin typeface="Calibri" pitchFamily="34" charset="0"/>
              <a:cs typeface="Calibri" pitchFamily="34" charset="0"/>
            </a:endParaRPr>
          </a:p>
        </p:txBody>
      </p:sp>
      <p:sp>
        <p:nvSpPr>
          <p:cNvPr id="12" name="Rectangle 11"/>
          <p:cNvSpPr/>
          <p:nvPr/>
        </p:nvSpPr>
        <p:spPr>
          <a:xfrm>
            <a:off x="579970" y="1541626"/>
            <a:ext cx="6225432" cy="2554545"/>
          </a:xfrm>
          <a:prstGeom prst="rect">
            <a:avLst/>
          </a:prstGeom>
        </p:spPr>
        <p:txBody>
          <a:bodyPr wrap="square">
            <a:spAutoFit/>
          </a:bodyPr>
          <a:lstStyle/>
          <a:p>
            <a:pPr>
              <a:buFont typeface="Wingdings" pitchFamily="2" charset="2"/>
              <a:buChar char="v"/>
            </a:pPr>
            <a:r>
              <a:rPr lang="en-US" sz="2000" b="1" dirty="0" smtClean="0">
                <a:solidFill>
                  <a:srgbClr val="E14B25"/>
                </a:solidFill>
                <a:latin typeface="Calibri" pitchFamily="34" charset="0"/>
                <a:cs typeface="Calibri" pitchFamily="34" charset="0"/>
              </a:rPr>
              <a:t>Mr. </a:t>
            </a:r>
            <a:r>
              <a:rPr lang="en-US" sz="2000" b="1" dirty="0">
                <a:solidFill>
                  <a:srgbClr val="E14B25"/>
                </a:solidFill>
                <a:latin typeface="Calibri" pitchFamily="34" charset="0"/>
                <a:cs typeface="Calibri" pitchFamily="34" charset="0"/>
              </a:rPr>
              <a:t>Ajay:</a:t>
            </a:r>
          </a:p>
          <a:p>
            <a:pPr>
              <a:buFont typeface="Wingdings" pitchFamily="2" charset="2"/>
              <a:buChar char="v"/>
            </a:pPr>
            <a:r>
              <a:rPr lang="en-US" sz="2000" dirty="0" smtClean="0">
                <a:solidFill>
                  <a:srgbClr val="7030A0"/>
                </a:solidFill>
                <a:latin typeface="Calibri" pitchFamily="34" charset="0"/>
                <a:cs typeface="Calibri" pitchFamily="34" charset="0"/>
              </a:rPr>
              <a:t>Lump-sum </a:t>
            </a:r>
            <a:r>
              <a:rPr lang="en-US" sz="2000" dirty="0">
                <a:solidFill>
                  <a:srgbClr val="7030A0"/>
                </a:solidFill>
                <a:latin typeface="Calibri" pitchFamily="34" charset="0"/>
                <a:cs typeface="Calibri" pitchFamily="34" charset="0"/>
              </a:rPr>
              <a:t>investment as the name implies means a one time investment. </a:t>
            </a:r>
          </a:p>
          <a:p>
            <a:pPr>
              <a:buFont typeface="Wingdings" pitchFamily="2" charset="2"/>
              <a:buChar char="v"/>
            </a:pPr>
            <a:endParaRPr lang="en-US" sz="2000" dirty="0">
              <a:solidFill>
                <a:srgbClr val="7030A0"/>
              </a:solidFill>
              <a:latin typeface="Calibri" pitchFamily="34" charset="0"/>
              <a:cs typeface="Calibri" pitchFamily="34" charset="0"/>
            </a:endParaRPr>
          </a:p>
          <a:p>
            <a:pPr>
              <a:buFont typeface="Wingdings" pitchFamily="2" charset="2"/>
              <a:buChar char="v"/>
            </a:pPr>
            <a:r>
              <a:rPr lang="en-US" sz="2000" dirty="0">
                <a:solidFill>
                  <a:srgbClr val="7030A0"/>
                </a:solidFill>
                <a:latin typeface="Calibri" pitchFamily="34" charset="0"/>
                <a:cs typeface="Calibri" pitchFamily="34" charset="0"/>
              </a:rPr>
              <a:t>It requires disposable amount in hand.</a:t>
            </a:r>
          </a:p>
          <a:p>
            <a:endParaRPr lang="en-US" sz="2000" dirty="0">
              <a:solidFill>
                <a:srgbClr val="7030A0"/>
              </a:solidFill>
              <a:latin typeface="Calibri" pitchFamily="34" charset="0"/>
              <a:cs typeface="Calibri" pitchFamily="34" charset="0"/>
            </a:endParaRPr>
          </a:p>
          <a:p>
            <a:pPr>
              <a:buFont typeface="Wingdings" pitchFamily="2" charset="2"/>
              <a:buChar char="v"/>
            </a:pPr>
            <a:r>
              <a:rPr lang="en-US" sz="2000" dirty="0" smtClean="0">
                <a:solidFill>
                  <a:srgbClr val="7030A0"/>
                </a:solidFill>
                <a:latin typeface="Calibri" pitchFamily="34" charset="0"/>
                <a:cs typeface="Calibri" pitchFamily="34" charset="0"/>
              </a:rPr>
              <a:t>Lump-sum </a:t>
            </a:r>
            <a:r>
              <a:rPr lang="en-US" sz="2000" dirty="0">
                <a:solidFill>
                  <a:srgbClr val="7030A0"/>
                </a:solidFill>
                <a:latin typeface="Calibri" pitchFamily="34" charset="0"/>
                <a:cs typeface="Calibri" pitchFamily="34" charset="0"/>
              </a:rPr>
              <a:t>investments will be better suited if you are investing at the end of a financial year.</a:t>
            </a:r>
          </a:p>
        </p:txBody>
      </p:sp>
      <p:pic>
        <p:nvPicPr>
          <p:cNvPr id="81922" name="Picture 2" descr="Best Performing Lump Sum Investments 2021 - 2022 | Fincash.com"/>
          <p:cNvPicPr>
            <a:picLocks noChangeAspect="1" noChangeArrowheads="1"/>
          </p:cNvPicPr>
          <p:nvPr/>
        </p:nvPicPr>
        <p:blipFill>
          <a:blip r:embed="rId4"/>
          <a:srcRect/>
          <a:stretch>
            <a:fillRect/>
          </a:stretch>
        </p:blipFill>
        <p:spPr bwMode="auto">
          <a:xfrm>
            <a:off x="7685913" y="1541626"/>
            <a:ext cx="3877189" cy="3678492"/>
          </a:xfrm>
          <a:prstGeom prst="rect">
            <a:avLst/>
          </a:prstGeom>
          <a:noFill/>
        </p:spPr>
      </p:pic>
    </p:spTree>
    <p:extLst>
      <p:ext uri="{BB962C8B-B14F-4D97-AF65-F5344CB8AC3E}">
        <p14:creationId xmlns:p14="http://schemas.microsoft.com/office/powerpoint/2010/main" val="39799396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102" y="408976"/>
            <a:ext cx="10983132" cy="747763"/>
          </a:xfrm>
        </p:spPr>
        <p:txBody>
          <a:bodyPr>
            <a:normAutofit/>
          </a:bodyPr>
          <a:lstStyle/>
          <a:p>
            <a:r>
              <a:rPr lang="en-IN" sz="2400" dirty="0">
                <a:solidFill>
                  <a:srgbClr val="7030A0"/>
                </a:solidFill>
                <a:latin typeface="Calibri" pitchFamily="34" charset="0"/>
                <a:cs typeface="Calibri" pitchFamily="34" charset="0"/>
              </a:rPr>
              <a:t>LUMP-SUM Investment in </a:t>
            </a:r>
            <a:r>
              <a:rPr lang="en-IN" sz="2400" dirty="0" smtClean="0">
                <a:solidFill>
                  <a:srgbClr val="7030A0"/>
                </a:solidFill>
                <a:latin typeface="Calibri" pitchFamily="34" charset="0"/>
                <a:cs typeface="Calibri" pitchFamily="34" charset="0"/>
              </a:rPr>
              <a:t>ELSS…(Benefits)</a:t>
            </a:r>
            <a:endParaRPr lang="en-IN" sz="2400" dirty="0">
              <a:solidFill>
                <a:srgbClr val="764A85"/>
              </a:solidFill>
              <a:latin typeface="Calibri" panose="020F0502020204030204" pitchFamily="34" charset="0"/>
              <a:cs typeface="Calibri" panose="020F0502020204030204" pitchFamily="34" charset="0"/>
            </a:endParaRPr>
          </a:p>
        </p:txBody>
      </p:sp>
      <p:graphicFrame>
        <p:nvGraphicFramePr>
          <p:cNvPr id="18" name="Diagram 17"/>
          <p:cNvGraphicFramePr/>
          <p:nvPr/>
        </p:nvGraphicFramePr>
        <p:xfrm>
          <a:off x="420129" y="1705232"/>
          <a:ext cx="5251622" cy="5189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1" name="Diagram 30"/>
          <p:cNvGraphicFramePr/>
          <p:nvPr>
            <p:extLst>
              <p:ext uri="{D42A27DB-BD31-4B8C-83A1-F6EECF244321}">
                <p14:modId xmlns:p14="http://schemas.microsoft.com/office/powerpoint/2010/main" val="3975979670"/>
              </p:ext>
            </p:extLst>
          </p:nvPr>
        </p:nvGraphicFramePr>
        <p:xfrm>
          <a:off x="1917616" y="1346250"/>
          <a:ext cx="7334908" cy="531403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70162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a:xfrm>
            <a:off x="608374" y="443968"/>
            <a:ext cx="10983132" cy="747763"/>
          </a:xfrm>
        </p:spPr>
        <p:txBody>
          <a:bodyPr/>
          <a:lstStyle/>
          <a:p>
            <a:r>
              <a:rPr lang="en-US" sz="2400" dirty="0" smtClean="0">
                <a:solidFill>
                  <a:srgbClr val="764A85"/>
                </a:solidFill>
                <a:latin typeface="Calibri" panose="020F0502020204030204" pitchFamily="34" charset="0"/>
                <a:cs typeface="Calibri" panose="020F0502020204030204" pitchFamily="34" charset="0"/>
              </a:rPr>
              <a:t>SIP OR Lump-sum, which one to Choose?</a:t>
            </a:r>
            <a:endParaRPr lang="en-US" sz="2400" dirty="0"/>
          </a:p>
        </p:txBody>
      </p:sp>
      <p:pic>
        <p:nvPicPr>
          <p:cNvPr id="16" name="Picture 15" descr="https://moneyhoney.co.in/images/logo.png"/>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2"/>
          <a:stretch/>
        </p:blipFill>
        <p:spPr bwMode="auto">
          <a:xfrm>
            <a:off x="10952388" y="506414"/>
            <a:ext cx="635178" cy="598702"/>
          </a:xfrm>
          <a:prstGeom prst="rect">
            <a:avLst/>
          </a:prstGeom>
          <a:extLst>
            <a:ext uri="{909E8E84-426E-40DD-AFC4-6F175D3DCCD1}">
              <a14:hiddenFill xmlns:a14="http://schemas.microsoft.com/office/drawing/2010/main">
                <a:solidFill>
                  <a:srgbClr val="FFFFFF"/>
                </a:solidFill>
              </a14:hiddenFill>
            </a:ext>
          </a:extLst>
        </p:spPr>
      </p:pic>
      <p:sp>
        <p:nvSpPr>
          <p:cNvPr id="15" name="Rectangle 14"/>
          <p:cNvSpPr/>
          <p:nvPr/>
        </p:nvSpPr>
        <p:spPr>
          <a:xfrm>
            <a:off x="608374" y="1612345"/>
            <a:ext cx="5359033" cy="4401205"/>
          </a:xfrm>
          <a:prstGeom prst="rect">
            <a:avLst/>
          </a:prstGeom>
        </p:spPr>
        <p:txBody>
          <a:bodyPr wrap="square">
            <a:spAutoFit/>
          </a:bodyPr>
          <a:lstStyle/>
          <a:p>
            <a:pPr>
              <a:buFont typeface="Wingdings" pitchFamily="2" charset="2"/>
              <a:buChar char="v"/>
            </a:pPr>
            <a:r>
              <a:rPr lang="en-US" sz="2000" b="1" dirty="0" smtClean="0">
                <a:solidFill>
                  <a:srgbClr val="E14B25"/>
                </a:solidFill>
                <a:latin typeface="Calibri" pitchFamily="34" charset="0"/>
                <a:cs typeface="Calibri" pitchFamily="34" charset="0"/>
              </a:rPr>
              <a:t>Miss Pooja: </a:t>
            </a:r>
            <a:r>
              <a:rPr lang="en-US" sz="2000" dirty="0" smtClean="0">
                <a:solidFill>
                  <a:srgbClr val="7030A0"/>
                </a:solidFill>
                <a:latin typeface="Calibri" pitchFamily="34" charset="0"/>
                <a:cs typeface="Calibri" pitchFamily="34" charset="0"/>
              </a:rPr>
              <a:t>So which one is a better option to choose?</a:t>
            </a:r>
          </a:p>
          <a:p>
            <a:endParaRPr lang="en-US" sz="2000" dirty="0" smtClean="0">
              <a:solidFill>
                <a:srgbClr val="7030A0"/>
              </a:solidFill>
              <a:latin typeface="Calibri" pitchFamily="34" charset="0"/>
              <a:cs typeface="Calibri" pitchFamily="34" charset="0"/>
            </a:endParaRPr>
          </a:p>
          <a:p>
            <a:pPr>
              <a:buFont typeface="Wingdings" pitchFamily="2" charset="2"/>
              <a:buChar char="v"/>
            </a:pPr>
            <a:r>
              <a:rPr lang="en-US" sz="2000" b="1" dirty="0" smtClean="0">
                <a:solidFill>
                  <a:srgbClr val="E14B25"/>
                </a:solidFill>
                <a:latin typeface="Calibri" pitchFamily="34" charset="0"/>
                <a:cs typeface="Calibri" pitchFamily="34" charset="0"/>
              </a:rPr>
              <a:t>Mr Ajay </a:t>
            </a:r>
            <a:r>
              <a:rPr lang="en-US" sz="2000" dirty="0" smtClean="0">
                <a:solidFill>
                  <a:srgbClr val="7030A0"/>
                </a:solidFill>
                <a:latin typeface="Calibri" pitchFamily="34" charset="0"/>
                <a:cs typeface="Calibri" pitchFamily="34" charset="0"/>
              </a:rPr>
              <a:t>:</a:t>
            </a:r>
          </a:p>
          <a:p>
            <a:pPr marL="342900" indent="-342900">
              <a:buFont typeface="Wingdings" pitchFamily="2" charset="2"/>
              <a:buChar char="v"/>
            </a:pPr>
            <a:r>
              <a:rPr lang="en-US" sz="2000" dirty="0" smtClean="0">
                <a:solidFill>
                  <a:srgbClr val="7030A0"/>
                </a:solidFill>
                <a:latin typeface="Calibri" pitchFamily="34" charset="0"/>
                <a:cs typeface="Calibri" pitchFamily="34" charset="0"/>
              </a:rPr>
              <a:t>It is simple, you are better suited for SIP if you have </a:t>
            </a:r>
            <a:r>
              <a:rPr lang="en-US" sz="2000" b="1" dirty="0" smtClean="0">
                <a:solidFill>
                  <a:srgbClr val="7030A0"/>
                </a:solidFill>
                <a:latin typeface="Calibri" pitchFamily="34" charset="0"/>
                <a:cs typeface="Calibri" pitchFamily="34" charset="0"/>
              </a:rPr>
              <a:t>a STEADY SOURCE </a:t>
            </a:r>
            <a:r>
              <a:rPr lang="en-US" sz="2000" dirty="0" smtClean="0">
                <a:solidFill>
                  <a:srgbClr val="7030A0"/>
                </a:solidFill>
                <a:latin typeface="Calibri" pitchFamily="34" charset="0"/>
                <a:cs typeface="Calibri" pitchFamily="34" charset="0"/>
              </a:rPr>
              <a:t>of income, whereas if you have </a:t>
            </a:r>
            <a:r>
              <a:rPr lang="en-US" sz="2000" b="1" dirty="0" smtClean="0">
                <a:solidFill>
                  <a:srgbClr val="7030A0"/>
                </a:solidFill>
                <a:latin typeface="Calibri" pitchFamily="34" charset="0"/>
                <a:cs typeface="Calibri" pitchFamily="34" charset="0"/>
              </a:rPr>
              <a:t>IDEAL FUNDS </a:t>
            </a:r>
            <a:r>
              <a:rPr lang="en-US" sz="2000" dirty="0" smtClean="0">
                <a:solidFill>
                  <a:srgbClr val="7030A0"/>
                </a:solidFill>
                <a:latin typeface="Calibri" pitchFamily="34" charset="0"/>
                <a:cs typeface="Calibri" pitchFamily="34" charset="0"/>
              </a:rPr>
              <a:t>you should consider </a:t>
            </a:r>
            <a:r>
              <a:rPr lang="en-US" sz="2000" b="1" dirty="0" smtClean="0">
                <a:solidFill>
                  <a:srgbClr val="7030A0"/>
                </a:solidFill>
                <a:latin typeface="Calibri" pitchFamily="34" charset="0"/>
                <a:cs typeface="Calibri" pitchFamily="34" charset="0"/>
              </a:rPr>
              <a:t>LUMPSUM.</a:t>
            </a:r>
          </a:p>
          <a:p>
            <a:pPr marL="342900" indent="-342900"/>
            <a:endParaRPr lang="en-US" sz="2000" b="1" dirty="0" smtClean="0">
              <a:solidFill>
                <a:srgbClr val="7030A0"/>
              </a:solidFill>
              <a:latin typeface="Calibri" pitchFamily="34" charset="0"/>
              <a:cs typeface="Calibri" pitchFamily="34" charset="0"/>
            </a:endParaRPr>
          </a:p>
          <a:p>
            <a:pPr marL="342900" indent="-342900">
              <a:buFont typeface="Wingdings" pitchFamily="2" charset="2"/>
              <a:buChar char="v"/>
            </a:pPr>
            <a:r>
              <a:rPr lang="en-US" sz="2000" dirty="0" smtClean="0">
                <a:solidFill>
                  <a:srgbClr val="7030A0"/>
                </a:solidFill>
                <a:latin typeface="Calibri" pitchFamily="34" charset="0"/>
                <a:cs typeface="Calibri" pitchFamily="34" charset="0"/>
              </a:rPr>
              <a:t>SIPs are usually more suited for investment in volatile markets. </a:t>
            </a:r>
          </a:p>
          <a:p>
            <a:pPr marL="342900" indent="-342900"/>
            <a:endParaRPr lang="en-US" sz="2000" dirty="0">
              <a:solidFill>
                <a:srgbClr val="7030A0"/>
              </a:solidFill>
              <a:latin typeface="Calibri" pitchFamily="34" charset="0"/>
              <a:cs typeface="Calibri" pitchFamily="34" charset="0"/>
            </a:endParaRPr>
          </a:p>
          <a:p>
            <a:pPr marL="342900" indent="-342900">
              <a:buFont typeface="Wingdings" pitchFamily="2" charset="2"/>
              <a:buChar char="v"/>
            </a:pPr>
            <a:r>
              <a:rPr lang="en-US" sz="2000" dirty="0" smtClean="0">
                <a:solidFill>
                  <a:srgbClr val="7030A0"/>
                </a:solidFill>
                <a:latin typeface="Calibri" pitchFamily="34" charset="0"/>
                <a:cs typeface="Calibri" pitchFamily="34" charset="0"/>
              </a:rPr>
              <a:t>Lump sum investments have high returns potential.</a:t>
            </a:r>
            <a:endParaRPr lang="en-US" sz="2000" dirty="0">
              <a:solidFill>
                <a:srgbClr val="7030A0"/>
              </a:solidFill>
              <a:latin typeface="Calibri" pitchFamily="34" charset="0"/>
              <a:cs typeface="Calibri" pitchFamily="34" charset="0"/>
            </a:endParaRPr>
          </a:p>
        </p:txBody>
      </p:sp>
      <p:pic>
        <p:nvPicPr>
          <p:cNvPr id="6" name="Picture 5" descr="sip-vs-lumpsum.jpg"/>
          <p:cNvPicPr>
            <a:picLocks noChangeAspect="1"/>
          </p:cNvPicPr>
          <p:nvPr/>
        </p:nvPicPr>
        <p:blipFill rotWithShape="1">
          <a:blip r:embed="rId5"/>
          <a:srcRect t="15449"/>
          <a:stretch/>
        </p:blipFill>
        <p:spPr>
          <a:xfrm>
            <a:off x="6197043" y="2749534"/>
            <a:ext cx="5403775" cy="2467682"/>
          </a:xfrm>
          <a:prstGeom prst="rect">
            <a:avLst/>
          </a:prstGeom>
        </p:spPr>
      </p:pic>
    </p:spTree>
    <p:extLst>
      <p:ext uri="{BB962C8B-B14F-4D97-AF65-F5344CB8AC3E}">
        <p14:creationId xmlns:p14="http://schemas.microsoft.com/office/powerpoint/2010/main" val="3538252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2"/>
          <p:cNvSpPr/>
          <p:nvPr/>
        </p:nvSpPr>
        <p:spPr>
          <a:xfrm>
            <a:off x="272927" y="3037191"/>
            <a:ext cx="11672332" cy="830997"/>
          </a:xfrm>
          <a:prstGeom prst="rect">
            <a:avLst/>
          </a:prstGeom>
        </p:spPr>
        <p:txBody>
          <a:bodyPr wrap="square">
            <a:spAutoFit/>
          </a:bodyPr>
          <a:lstStyle/>
          <a:p>
            <a:pPr algn="ctr"/>
            <a:r>
              <a:rPr lang="en-US" sz="4800" dirty="0">
                <a:latin typeface="Calibri" panose="020F0502020204030204" pitchFamily="34" charset="0"/>
                <a:cs typeface="Calibri" panose="020F0502020204030204" pitchFamily="34" charset="0"/>
              </a:rPr>
              <a:t>6</a:t>
            </a:r>
            <a:r>
              <a:rPr lang="en-US" sz="4800" dirty="0" smtClean="0">
                <a:latin typeface="Calibri" panose="020F0502020204030204" pitchFamily="34" charset="0"/>
                <a:cs typeface="Calibri" panose="020F0502020204030204" pitchFamily="34" charset="0"/>
              </a:rPr>
              <a:t>. Growth or Dividend (IDCW)</a:t>
            </a:r>
            <a:endParaRPr lang="en-US" sz="4800" dirty="0">
              <a:latin typeface="Calibri" panose="020F0502020204030204" pitchFamily="34" charset="0"/>
              <a:cs typeface="Calibri" panose="020F0502020204030204" pitchFamily="34" charset="0"/>
            </a:endParaRPr>
          </a:p>
        </p:txBody>
      </p:sp>
      <p:pic>
        <p:nvPicPr>
          <p:cNvPr id="4" name="Picture 3" descr="https://moneyhoney.co.in/images/logo.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0610418" y="6626723"/>
            <a:ext cx="1307132" cy="187248"/>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7295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a:xfrm>
            <a:off x="635337" y="439300"/>
            <a:ext cx="10983132" cy="747763"/>
          </a:xfrm>
        </p:spPr>
        <p:txBody>
          <a:bodyPr>
            <a:normAutofit/>
          </a:bodyPr>
          <a:lstStyle/>
          <a:p>
            <a:r>
              <a:rPr lang="en-US" sz="2400" dirty="0" smtClean="0">
                <a:solidFill>
                  <a:srgbClr val="764A85"/>
                </a:solidFill>
                <a:latin typeface="Calibri" panose="020F0502020204030204" pitchFamily="34" charset="0"/>
                <a:cs typeface="Calibri" panose="020F0502020204030204" pitchFamily="34" charset="0"/>
              </a:rPr>
              <a:t>GROWTH OPTION SCHEME</a:t>
            </a:r>
            <a:endParaRPr lang="en-US" sz="2400" dirty="0"/>
          </a:p>
        </p:txBody>
      </p:sp>
      <p:sp>
        <p:nvSpPr>
          <p:cNvPr id="14" name="Rectangle 13"/>
          <p:cNvSpPr/>
          <p:nvPr/>
        </p:nvSpPr>
        <p:spPr>
          <a:xfrm>
            <a:off x="586182" y="2158959"/>
            <a:ext cx="6362881" cy="3139321"/>
          </a:xfrm>
          <a:prstGeom prst="rect">
            <a:avLst/>
          </a:prstGeom>
        </p:spPr>
        <p:txBody>
          <a:bodyPr wrap="square">
            <a:spAutoFit/>
          </a:bodyPr>
          <a:lstStyle/>
          <a:p>
            <a:pPr>
              <a:buFont typeface="Wingdings" pitchFamily="2" charset="2"/>
              <a:buChar char="v"/>
            </a:pPr>
            <a:r>
              <a:rPr lang="en-US" sz="2000" b="1" dirty="0" smtClean="0">
                <a:solidFill>
                  <a:srgbClr val="E14B25"/>
                </a:solidFill>
                <a:latin typeface="Calibri" pitchFamily="34" charset="0"/>
                <a:cs typeface="Calibri" pitchFamily="34" charset="0"/>
              </a:rPr>
              <a:t>Ms Pooja: </a:t>
            </a:r>
            <a:r>
              <a:rPr lang="en-US" sz="2000" dirty="0" smtClean="0">
                <a:solidFill>
                  <a:srgbClr val="7030A0"/>
                </a:solidFill>
                <a:latin typeface="Calibri" pitchFamily="34" charset="0"/>
                <a:cs typeface="Calibri" pitchFamily="34" charset="0"/>
              </a:rPr>
              <a:t>What</a:t>
            </a:r>
            <a:r>
              <a:rPr lang="en-US" sz="2000" b="1" dirty="0" smtClean="0">
                <a:solidFill>
                  <a:srgbClr val="E14B25"/>
                </a:solidFill>
                <a:latin typeface="Calibri" pitchFamily="34" charset="0"/>
                <a:cs typeface="Calibri" pitchFamily="34" charset="0"/>
              </a:rPr>
              <a:t> </a:t>
            </a:r>
            <a:r>
              <a:rPr lang="en-US" sz="2000" dirty="0" smtClean="0">
                <a:solidFill>
                  <a:srgbClr val="7030A0"/>
                </a:solidFill>
                <a:latin typeface="Calibri" pitchFamily="34" charset="0"/>
                <a:cs typeface="Calibri" pitchFamily="34" charset="0"/>
              </a:rPr>
              <a:t>is a growth option scheme?</a:t>
            </a:r>
          </a:p>
          <a:p>
            <a:pPr>
              <a:buFont typeface="Wingdings" pitchFamily="2" charset="2"/>
              <a:buChar char="v"/>
            </a:pPr>
            <a:endParaRPr lang="en-US" dirty="0" smtClean="0">
              <a:solidFill>
                <a:srgbClr val="7030A0"/>
              </a:solidFill>
              <a:latin typeface="Calibri" pitchFamily="34" charset="0"/>
              <a:cs typeface="Calibri" pitchFamily="34" charset="0"/>
            </a:endParaRPr>
          </a:p>
          <a:p>
            <a:pPr>
              <a:buFont typeface="Wingdings" pitchFamily="2" charset="2"/>
              <a:buChar char="v"/>
            </a:pPr>
            <a:r>
              <a:rPr lang="en-US" sz="2000" b="1" dirty="0" smtClean="0">
                <a:solidFill>
                  <a:srgbClr val="E14B25"/>
                </a:solidFill>
                <a:latin typeface="Calibri" pitchFamily="34" charset="0"/>
                <a:cs typeface="Calibri" pitchFamily="34" charset="0"/>
              </a:rPr>
              <a:t>Mr. Ajay: </a:t>
            </a:r>
            <a:r>
              <a:rPr lang="en-US" sz="2000" dirty="0" smtClean="0">
                <a:solidFill>
                  <a:srgbClr val="7030A0"/>
                </a:solidFill>
                <a:latin typeface="Calibri" pitchFamily="34" charset="0"/>
                <a:cs typeface="Calibri" pitchFamily="34" charset="0"/>
              </a:rPr>
              <a:t>Growth</a:t>
            </a:r>
            <a:r>
              <a:rPr lang="en-US" sz="2000" b="1" dirty="0" smtClean="0">
                <a:solidFill>
                  <a:srgbClr val="7030A0"/>
                </a:solidFill>
                <a:latin typeface="Calibri" pitchFamily="34" charset="0"/>
                <a:cs typeface="Calibri" pitchFamily="34" charset="0"/>
              </a:rPr>
              <a:t> </a:t>
            </a:r>
            <a:r>
              <a:rPr lang="en-US" sz="2000" dirty="0" smtClean="0">
                <a:solidFill>
                  <a:srgbClr val="7030A0"/>
                </a:solidFill>
                <a:latin typeface="Calibri" pitchFamily="34" charset="0"/>
                <a:cs typeface="Calibri" pitchFamily="34" charset="0"/>
              </a:rPr>
              <a:t>option is a cumulative option. The profits made by the scheme are not paid by way of dividend. Instead, these get accumulated and form part of the scheme via reinvestment. Hence the NAV increases over time.</a:t>
            </a:r>
          </a:p>
          <a:p>
            <a:pPr>
              <a:buFont typeface="Wingdings" pitchFamily="2" charset="2"/>
              <a:buChar char="v"/>
            </a:pPr>
            <a:r>
              <a:rPr lang="en-US" sz="2000" dirty="0" smtClean="0">
                <a:solidFill>
                  <a:srgbClr val="7030A0"/>
                </a:solidFill>
                <a:latin typeface="Calibri" pitchFamily="34" charset="0"/>
                <a:cs typeface="Calibri" pitchFamily="34" charset="0"/>
              </a:rPr>
              <a:t>This is similar to the cumulative option in bank fixed deposit.</a:t>
            </a:r>
          </a:p>
          <a:p>
            <a:endParaRPr lang="en-US" sz="2000" dirty="0" smtClean="0">
              <a:solidFill>
                <a:srgbClr val="7030A0"/>
              </a:solidFill>
              <a:latin typeface="Bahnschrift Light" pitchFamily="34" charset="0"/>
            </a:endParaRPr>
          </a:p>
        </p:txBody>
      </p:sp>
      <p:pic>
        <p:nvPicPr>
          <p:cNvPr id="44046" name="Picture 14" descr="Why Should you Ditch Dividend Plans of Mutual Funds? - Paisabazaar"/>
          <p:cNvPicPr>
            <a:picLocks noChangeAspect="1" noChangeArrowheads="1"/>
          </p:cNvPicPr>
          <p:nvPr/>
        </p:nvPicPr>
        <p:blipFill>
          <a:blip r:embed="rId4"/>
          <a:srcRect/>
          <a:stretch>
            <a:fillRect/>
          </a:stretch>
        </p:blipFill>
        <p:spPr bwMode="auto">
          <a:xfrm>
            <a:off x="7188735" y="1956941"/>
            <a:ext cx="4220307" cy="3543356"/>
          </a:xfrm>
          <a:prstGeom prst="rect">
            <a:avLst/>
          </a:prstGeom>
          <a:noFill/>
        </p:spPr>
      </p:pic>
    </p:spTree>
    <p:extLst>
      <p:ext uri="{BB962C8B-B14F-4D97-AF65-F5344CB8AC3E}">
        <p14:creationId xmlns:p14="http://schemas.microsoft.com/office/powerpoint/2010/main" val="5188140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lstStyle/>
          <a:p>
            <a:r>
              <a:rPr sz="2400" smtClean="0">
                <a:solidFill>
                  <a:srgbClr val="764A85"/>
                </a:solidFill>
                <a:latin typeface="Calibri" pitchFamily="34" charset="0"/>
                <a:cs typeface="Calibri" pitchFamily="34" charset="0"/>
              </a:rPr>
              <a:t>GROWTH OPTION OR DIVIDEND OPTION (IDCW</a:t>
            </a:r>
            <a:r>
              <a:rPr smtClean="0">
                <a:solidFill>
                  <a:srgbClr val="764A85"/>
                </a:solidFill>
                <a:latin typeface="Calibri" panose="020F0502020204030204" pitchFamily="34" charset="0"/>
                <a:cs typeface="Calibri" panose="020F0502020204030204" pitchFamily="34" charset="0"/>
              </a:rPr>
              <a:t>) </a:t>
            </a:r>
            <a:endParaRPr lang="en-US" dirty="0"/>
          </a:p>
        </p:txBody>
      </p:sp>
      <p:graphicFrame>
        <p:nvGraphicFramePr>
          <p:cNvPr id="11" name="Diagram 10"/>
          <p:cNvGraphicFramePr/>
          <p:nvPr>
            <p:extLst>
              <p:ext uri="{D42A27DB-BD31-4B8C-83A1-F6EECF244321}">
                <p14:modId xmlns:p14="http://schemas.microsoft.com/office/powerpoint/2010/main" val="3896171815"/>
              </p:ext>
            </p:extLst>
          </p:nvPr>
        </p:nvGraphicFramePr>
        <p:xfrm>
          <a:off x="2134646" y="1884186"/>
          <a:ext cx="7922706" cy="41980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p:cNvSpPr txBox="1"/>
          <p:nvPr/>
        </p:nvSpPr>
        <p:spPr>
          <a:xfrm>
            <a:off x="353290" y="1439139"/>
            <a:ext cx="11485419" cy="445047"/>
          </a:xfrm>
          <a:prstGeom prst="rect">
            <a:avLst/>
          </a:prstGeom>
        </p:spPr>
        <p:txBody>
          <a:bodyPr vert="horz" wrap="square" lIns="91440" tIns="45720" rIns="91440" bIns="45720" rtlCol="0">
            <a:noAutofit/>
          </a:bodyPr>
          <a:lstStyle/>
          <a:p>
            <a:pPr marL="0" indent="0" algn="ctr">
              <a:lnSpc>
                <a:spcPts val="1800"/>
              </a:lnSpc>
              <a:spcAft>
                <a:spcPts val="600"/>
              </a:spcAft>
              <a:buNone/>
            </a:pPr>
            <a:r>
              <a:rPr lang="en-US" sz="2400" dirty="0" smtClean="0">
                <a:solidFill>
                  <a:srgbClr val="E14B25"/>
                </a:solidFill>
                <a:latin typeface="Calibri" pitchFamily="34" charset="0"/>
                <a:cs typeface="Calibri" pitchFamily="34" charset="0"/>
              </a:rPr>
              <a:t>Why should one choose Growth option scheme?  </a:t>
            </a:r>
          </a:p>
        </p:txBody>
      </p:sp>
    </p:spTree>
    <p:extLst>
      <p:ext uri="{BB962C8B-B14F-4D97-AF65-F5344CB8AC3E}">
        <p14:creationId xmlns:p14="http://schemas.microsoft.com/office/powerpoint/2010/main" val="7586534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a:xfrm>
            <a:off x="583535" y="415826"/>
            <a:ext cx="10983132" cy="759715"/>
          </a:xfrm>
        </p:spPr>
        <p:txBody>
          <a:bodyPr>
            <a:normAutofit/>
          </a:bodyPr>
          <a:lstStyle/>
          <a:p>
            <a:r>
              <a:rPr lang="en-US" sz="2400" dirty="0" smtClean="0">
                <a:solidFill>
                  <a:srgbClr val="764A85"/>
                </a:solidFill>
                <a:latin typeface="Calibri" panose="020F0502020204030204" pitchFamily="34" charset="0"/>
                <a:cs typeface="Calibri" panose="020F0502020204030204" pitchFamily="34" charset="0"/>
              </a:rPr>
              <a:t>PAY OUT OF INCOME DISTRIBUTION CUM CAPITAL WITHDRAWAL OPTION .</a:t>
            </a:r>
            <a:br>
              <a:rPr lang="en-US" sz="2400" dirty="0" smtClean="0">
                <a:solidFill>
                  <a:srgbClr val="764A85"/>
                </a:solidFill>
                <a:latin typeface="Calibri" panose="020F0502020204030204" pitchFamily="34" charset="0"/>
                <a:cs typeface="Calibri" panose="020F0502020204030204" pitchFamily="34" charset="0"/>
              </a:rPr>
            </a:br>
            <a:r>
              <a:rPr sz="2400" smtClean="0">
                <a:solidFill>
                  <a:srgbClr val="764A85"/>
                </a:solidFill>
                <a:latin typeface="Calibri" panose="020F0502020204030204" pitchFamily="34" charset="0"/>
                <a:cs typeface="Calibri" panose="020F0502020204030204" pitchFamily="34" charset="0"/>
              </a:rPr>
              <a:t>(IDCW) </a:t>
            </a:r>
            <a:endParaRPr lang="en-US" sz="2400" dirty="0"/>
          </a:p>
        </p:txBody>
      </p:sp>
      <p:sp>
        <p:nvSpPr>
          <p:cNvPr id="34" name="Rectangle 33"/>
          <p:cNvSpPr/>
          <p:nvPr/>
        </p:nvSpPr>
        <p:spPr>
          <a:xfrm>
            <a:off x="617752" y="2410386"/>
            <a:ext cx="6042722" cy="1631216"/>
          </a:xfrm>
          <a:prstGeom prst="rect">
            <a:avLst/>
          </a:prstGeom>
        </p:spPr>
        <p:txBody>
          <a:bodyPr wrap="square">
            <a:spAutoFit/>
          </a:bodyPr>
          <a:lstStyle/>
          <a:p>
            <a:pPr>
              <a:buFont typeface="Wingdings" pitchFamily="2" charset="2"/>
              <a:buChar char="v"/>
            </a:pPr>
            <a:r>
              <a:rPr lang="en-US" sz="2000" b="1" dirty="0" smtClean="0">
                <a:solidFill>
                  <a:srgbClr val="E14B25"/>
                </a:solidFill>
                <a:latin typeface="Calibri" pitchFamily="34" charset="0"/>
                <a:cs typeface="Calibri" pitchFamily="34" charset="0"/>
              </a:rPr>
              <a:t>Ms Pooja: </a:t>
            </a:r>
            <a:r>
              <a:rPr lang="en-US" sz="2000" dirty="0" smtClean="0">
                <a:solidFill>
                  <a:srgbClr val="7030A0"/>
                </a:solidFill>
                <a:latin typeface="Calibri" pitchFamily="34" charset="0"/>
                <a:cs typeface="Calibri" pitchFamily="34" charset="0"/>
              </a:rPr>
              <a:t>What is a dividend option scheme?</a:t>
            </a:r>
          </a:p>
          <a:p>
            <a:endParaRPr lang="en-US" sz="2000" dirty="0" smtClean="0">
              <a:solidFill>
                <a:srgbClr val="7030A0"/>
              </a:solidFill>
              <a:latin typeface="Calibri" pitchFamily="34" charset="0"/>
              <a:cs typeface="Calibri" pitchFamily="34" charset="0"/>
            </a:endParaRPr>
          </a:p>
          <a:p>
            <a:pPr>
              <a:buFont typeface="Wingdings" pitchFamily="2" charset="2"/>
              <a:buChar char="v"/>
            </a:pPr>
            <a:r>
              <a:rPr lang="en-US" sz="2000" b="1" dirty="0" smtClean="0">
                <a:solidFill>
                  <a:srgbClr val="E14B25"/>
                </a:solidFill>
                <a:latin typeface="Calibri" pitchFamily="34" charset="0"/>
                <a:cs typeface="Calibri" pitchFamily="34" charset="0"/>
              </a:rPr>
              <a:t>Mr</a:t>
            </a:r>
            <a:r>
              <a:rPr lang="en-US" sz="2000" dirty="0" smtClean="0">
                <a:solidFill>
                  <a:srgbClr val="7030A0"/>
                </a:solidFill>
                <a:latin typeface="Calibri" pitchFamily="34" charset="0"/>
                <a:cs typeface="Calibri" pitchFamily="34" charset="0"/>
              </a:rPr>
              <a:t> </a:t>
            </a:r>
            <a:r>
              <a:rPr lang="en-US" sz="2000" b="1" dirty="0" smtClean="0">
                <a:solidFill>
                  <a:srgbClr val="E14B25"/>
                </a:solidFill>
                <a:latin typeface="Calibri" pitchFamily="34" charset="0"/>
                <a:cs typeface="Calibri" pitchFamily="34" charset="0"/>
              </a:rPr>
              <a:t>Ajay:</a:t>
            </a:r>
            <a:r>
              <a:rPr lang="en-US" sz="2000" dirty="0" smtClean="0">
                <a:solidFill>
                  <a:srgbClr val="E14B25"/>
                </a:solidFill>
                <a:latin typeface="Calibri" pitchFamily="34" charset="0"/>
                <a:cs typeface="Calibri" pitchFamily="34" charset="0"/>
              </a:rPr>
              <a:t> </a:t>
            </a:r>
            <a:r>
              <a:rPr lang="en-US" sz="2000" dirty="0" smtClean="0">
                <a:solidFill>
                  <a:srgbClr val="764986"/>
                </a:solidFill>
                <a:latin typeface="Calibri" pitchFamily="34" charset="0"/>
                <a:cs typeface="Calibri" pitchFamily="34" charset="0"/>
              </a:rPr>
              <a:t>In</a:t>
            </a:r>
            <a:r>
              <a:rPr lang="en-US" sz="2000" dirty="0" smtClean="0">
                <a:solidFill>
                  <a:srgbClr val="7030A0"/>
                </a:solidFill>
                <a:latin typeface="Calibri" pitchFamily="34" charset="0"/>
                <a:cs typeface="Calibri" pitchFamily="34" charset="0"/>
              </a:rPr>
              <a:t> case of a </a:t>
            </a:r>
            <a:r>
              <a:rPr lang="en-US" sz="2000" b="1" u="sng" dirty="0" smtClean="0">
                <a:solidFill>
                  <a:srgbClr val="7030A0"/>
                </a:solidFill>
                <a:latin typeface="Calibri" pitchFamily="34" charset="0"/>
                <a:cs typeface="Calibri" pitchFamily="34" charset="0"/>
              </a:rPr>
              <a:t>DIVIDEND</a:t>
            </a:r>
            <a:r>
              <a:rPr lang="en-US" sz="2000" b="1" dirty="0" smtClean="0">
                <a:solidFill>
                  <a:srgbClr val="7030A0"/>
                </a:solidFill>
                <a:latin typeface="Calibri" pitchFamily="34" charset="0"/>
                <a:cs typeface="Calibri" pitchFamily="34" charset="0"/>
              </a:rPr>
              <a:t>  </a:t>
            </a:r>
            <a:r>
              <a:rPr lang="en-US" sz="2000" dirty="0" smtClean="0">
                <a:solidFill>
                  <a:srgbClr val="7030A0"/>
                </a:solidFill>
                <a:latin typeface="Calibri" pitchFamily="34" charset="0"/>
                <a:cs typeface="Calibri" pitchFamily="34" charset="0"/>
              </a:rPr>
              <a:t>option scheme, fund manager declares dividend on a monthly, quarterly, half-yearly or annual basis.</a:t>
            </a:r>
            <a:endParaRPr lang="en-US" sz="2000" dirty="0">
              <a:solidFill>
                <a:srgbClr val="7030A0"/>
              </a:solidFill>
              <a:latin typeface="Calibri" pitchFamily="34" charset="0"/>
              <a:cs typeface="Calibri" pitchFamily="34" charset="0"/>
            </a:endParaRPr>
          </a:p>
        </p:txBody>
      </p:sp>
      <p:sp>
        <p:nvSpPr>
          <p:cNvPr id="128002" name="AutoShape 2" descr="Dividend Payout Option - Fintalk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28004" name="AutoShape 4" descr="Dividend Payout Option - Fintalk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28006" name="AutoShape 6" descr="Dividend Payout Option - Fintalk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28008" name="AutoShape 8" descr="Dividend Payout Option - Fintalk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10" name="Picture 2" descr="Dividend Tax: How to calculate dividend tax in UK for 2020/21? | DNS  Accountants"/>
          <p:cNvPicPr>
            <a:picLocks noChangeAspect="1" noChangeArrowheads="1"/>
          </p:cNvPicPr>
          <p:nvPr/>
        </p:nvPicPr>
        <p:blipFill>
          <a:blip r:embed="rId3"/>
          <a:srcRect/>
          <a:stretch>
            <a:fillRect/>
          </a:stretch>
        </p:blipFill>
        <p:spPr bwMode="auto">
          <a:xfrm>
            <a:off x="6660474" y="2309484"/>
            <a:ext cx="4868315" cy="2278371"/>
          </a:xfrm>
          <a:prstGeom prst="rect">
            <a:avLst/>
          </a:prstGeom>
          <a:noFill/>
        </p:spPr>
      </p:pic>
    </p:spTree>
    <p:extLst>
      <p:ext uri="{BB962C8B-B14F-4D97-AF65-F5344CB8AC3E}">
        <p14:creationId xmlns:p14="http://schemas.microsoft.com/office/powerpoint/2010/main" val="20417460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4525" y="3007053"/>
            <a:ext cx="11663025" cy="830997"/>
          </a:xfrm>
          <a:prstGeom prst="rect">
            <a:avLst/>
          </a:prstGeom>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4800" dirty="0">
                <a:solidFill>
                  <a:srgbClr val="7030A0"/>
                </a:solidFill>
                <a:latin typeface="Calibri" pitchFamily="34" charset="0"/>
                <a:cs typeface="Calibri" pitchFamily="34" charset="0"/>
              </a:rPr>
              <a:t>2.</a:t>
            </a:r>
            <a:r>
              <a:rPr lang="en-US" sz="4800" cap="all" dirty="0" smtClean="0">
                <a:ln w="0"/>
                <a:effectLst/>
                <a:latin typeface="Calibri" panose="020F0502020204030204" pitchFamily="34" charset="0"/>
                <a:cs typeface="Calibri" panose="020F0502020204030204" pitchFamily="34" charset="0"/>
              </a:rPr>
              <a:t> </a:t>
            </a:r>
            <a:r>
              <a:rPr lang="en-US" sz="4800" dirty="0">
                <a:solidFill>
                  <a:srgbClr val="7030A0"/>
                </a:solidFill>
                <a:latin typeface="Calibri" pitchFamily="34" charset="0"/>
                <a:cs typeface="Calibri" pitchFamily="34" charset="0"/>
              </a:rPr>
              <a:t>WHAT ARE HYBRID MUTUAL FUNDS</a:t>
            </a:r>
            <a:endParaRPr lang="en-US" sz="4800" cap="all" dirty="0">
              <a:ln w="0"/>
              <a:effectLst/>
              <a:latin typeface="Calibri" panose="020F0502020204030204" pitchFamily="34" charset="0"/>
              <a:cs typeface="Calibri" panose="020F0502020204030204" pitchFamily="34" charset="0"/>
            </a:endParaRPr>
          </a:p>
        </p:txBody>
      </p:sp>
      <p:pic>
        <p:nvPicPr>
          <p:cNvPr id="4" name="Picture 3" descr="https://moneyhoney.co.in/images/logo.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610418" y="6626723"/>
            <a:ext cx="1307132" cy="187248"/>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0211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4294967295"/>
          </p:nvPr>
        </p:nvSpPr>
        <p:spPr>
          <a:xfrm>
            <a:off x="498843" y="1747538"/>
            <a:ext cx="6208432" cy="3658475"/>
          </a:xfrm>
        </p:spPr>
        <p:txBody>
          <a:bodyPr>
            <a:noAutofit/>
          </a:bodyPr>
          <a:lstStyle/>
          <a:p>
            <a:pPr>
              <a:buNone/>
            </a:pPr>
            <a:endParaRPr lang="en-US" sz="2000" dirty="0" smtClean="0">
              <a:solidFill>
                <a:srgbClr val="7030A0"/>
              </a:solidFill>
              <a:latin typeface="Calibri" pitchFamily="34" charset="0"/>
              <a:cs typeface="Calibri" pitchFamily="34" charset="0"/>
            </a:endParaRPr>
          </a:p>
          <a:p>
            <a:pPr>
              <a:buFont typeface="Wingdings" pitchFamily="2" charset="2"/>
              <a:buChar char="v"/>
            </a:pPr>
            <a:endParaRPr lang="en-US" sz="2000" dirty="0" smtClean="0">
              <a:solidFill>
                <a:srgbClr val="7030A0"/>
              </a:solidFill>
              <a:latin typeface="Calibri" pitchFamily="34" charset="0"/>
              <a:cs typeface="Calibri" pitchFamily="34" charset="0"/>
            </a:endParaRPr>
          </a:p>
          <a:p>
            <a:pPr>
              <a:buNone/>
            </a:pPr>
            <a:endParaRPr lang="en-US" sz="2000" dirty="0" smtClean="0">
              <a:solidFill>
                <a:srgbClr val="764986"/>
              </a:solidFill>
              <a:latin typeface="Calibri" pitchFamily="34" charset="0"/>
              <a:cs typeface="Calibri" pitchFamily="34" charset="0"/>
            </a:endParaRPr>
          </a:p>
        </p:txBody>
      </p:sp>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a:xfrm>
            <a:off x="585433" y="447044"/>
            <a:ext cx="10983132" cy="747763"/>
          </a:xfrm>
        </p:spPr>
        <p:txBody>
          <a:bodyPr>
            <a:normAutofit/>
          </a:bodyPr>
          <a:lstStyle/>
          <a:p>
            <a:r>
              <a:rPr sz="2400" dirty="0" smtClean="0">
                <a:solidFill>
                  <a:srgbClr val="764A85"/>
                </a:solidFill>
                <a:latin typeface="Calibri" panose="020F0502020204030204" pitchFamily="34" charset="0"/>
                <a:cs typeface="Calibri" panose="020F0502020204030204" pitchFamily="34" charset="0"/>
              </a:rPr>
              <a:t>GROWTH OPTION OR DIVIDEND OPTION (IDCW) </a:t>
            </a:r>
            <a:endParaRPr lang="en-US" sz="2400" dirty="0"/>
          </a:p>
        </p:txBody>
      </p:sp>
      <p:pic>
        <p:nvPicPr>
          <p:cNvPr id="16" name="Picture 15" descr="https://moneyhoney.co.in/images/logo.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2"/>
          <a:stretch/>
        </p:blipFill>
        <p:spPr bwMode="auto">
          <a:xfrm>
            <a:off x="10952388" y="506414"/>
            <a:ext cx="635178" cy="598702"/>
          </a:xfrm>
          <a:prstGeom prst="rect">
            <a:avLst/>
          </a:prstGeom>
          <a:extLst>
            <a:ext uri="{909E8E84-426E-40DD-AFC4-6F175D3DCCD1}">
              <a14:hiddenFill xmlns:a14="http://schemas.microsoft.com/office/drawing/2010/main">
                <a:solidFill>
                  <a:srgbClr val="FFFFFF"/>
                </a:solidFill>
              </a14:hiddenFill>
            </a:ext>
          </a:extLst>
        </p:spPr>
      </p:pic>
      <p:graphicFrame>
        <p:nvGraphicFramePr>
          <p:cNvPr id="14" name="Diagram 13"/>
          <p:cNvGraphicFramePr/>
          <p:nvPr>
            <p:extLst>
              <p:ext uri="{D42A27DB-BD31-4B8C-83A1-F6EECF244321}">
                <p14:modId xmlns:p14="http://schemas.microsoft.com/office/powerpoint/2010/main" val="3607025450"/>
              </p:ext>
            </p:extLst>
          </p:nvPr>
        </p:nvGraphicFramePr>
        <p:xfrm>
          <a:off x="1910797" y="1804796"/>
          <a:ext cx="8619564" cy="44067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TextBox 14"/>
          <p:cNvSpPr txBox="1"/>
          <p:nvPr/>
        </p:nvSpPr>
        <p:spPr>
          <a:xfrm>
            <a:off x="321425" y="1290847"/>
            <a:ext cx="11599817" cy="679272"/>
          </a:xfrm>
          <a:prstGeom prst="rect">
            <a:avLst/>
          </a:prstGeom>
        </p:spPr>
        <p:txBody>
          <a:bodyPr vert="horz" wrap="square" lIns="91440" tIns="45720" rIns="91440" bIns="45720" rtlCol="0">
            <a:noAutofit/>
          </a:bodyPr>
          <a:lstStyle/>
          <a:p>
            <a:pPr marL="0" indent="0">
              <a:lnSpc>
                <a:spcPts val="1800"/>
              </a:lnSpc>
              <a:spcAft>
                <a:spcPts val="600"/>
              </a:spcAft>
              <a:buNone/>
            </a:pPr>
            <a:r>
              <a:rPr lang="en-US" sz="1200" dirty="0" smtClean="0">
                <a:solidFill>
                  <a:prstClr val="black">
                    <a:lumMod val="75000"/>
                    <a:lumOff val="25000"/>
                  </a:prstClr>
                </a:solidFill>
                <a:latin typeface="Segoe UI" panose="020B0502040204020203" pitchFamily="34" charset="0"/>
                <a:cs typeface="Segoe UI" panose="020B0502040204020203" pitchFamily="34" charset="0"/>
              </a:rPr>
              <a:t>                                                                     </a:t>
            </a:r>
            <a:r>
              <a:rPr lang="en-US" sz="2400" dirty="0" smtClean="0">
                <a:solidFill>
                  <a:srgbClr val="FF0000"/>
                </a:solidFill>
                <a:latin typeface="Calibri" pitchFamily="34" charset="0"/>
                <a:cs typeface="Calibri" pitchFamily="34" charset="0"/>
              </a:rPr>
              <a:t>Why should one choose dividend option scheme? </a:t>
            </a:r>
          </a:p>
        </p:txBody>
      </p:sp>
    </p:spTree>
    <p:extLst>
      <p:ext uri="{BB962C8B-B14F-4D97-AF65-F5344CB8AC3E}">
        <p14:creationId xmlns:p14="http://schemas.microsoft.com/office/powerpoint/2010/main" val="7586534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normAutofit/>
          </a:bodyPr>
          <a:lstStyle/>
          <a:p>
            <a:r>
              <a:rPr lang="en-US" sz="2400" dirty="0">
                <a:solidFill>
                  <a:srgbClr val="764A85"/>
                </a:solidFill>
                <a:latin typeface="Calibri" panose="020F0502020204030204" pitchFamily="34" charset="0"/>
                <a:cs typeface="Calibri" panose="020F0502020204030204" pitchFamily="34" charset="0"/>
              </a:rPr>
              <a:t>GROWTH OPTION OR DIVIDEND OPTION (IDCW) </a:t>
            </a:r>
            <a:endParaRPr lang="en-US" sz="2400" dirty="0"/>
          </a:p>
        </p:txBody>
      </p:sp>
      <p:pic>
        <p:nvPicPr>
          <p:cNvPr id="16" name="Picture 15" descr="https://moneyhoney.co.in/images/logo.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2"/>
          <a:stretch/>
        </p:blipFill>
        <p:spPr bwMode="auto">
          <a:xfrm>
            <a:off x="10952388" y="506414"/>
            <a:ext cx="635178" cy="598702"/>
          </a:xfrm>
          <a:prstGeom prst="rect">
            <a:avLst/>
          </a:prstGeom>
          <a:extLst>
            <a:ext uri="{909E8E84-426E-40DD-AFC4-6F175D3DCCD1}">
              <a14:hiddenFill xmlns:a14="http://schemas.microsoft.com/office/drawing/2010/main">
                <a:solidFill>
                  <a:srgbClr val="FFFFFF"/>
                </a:solidFill>
              </a14:hiddenFill>
            </a:ext>
          </a:extLst>
        </p:spPr>
      </p:pic>
      <p:sp>
        <p:nvSpPr>
          <p:cNvPr id="5" name="Rectangle 4"/>
          <p:cNvSpPr/>
          <p:nvPr/>
        </p:nvSpPr>
        <p:spPr>
          <a:xfrm>
            <a:off x="3642967" y="1513860"/>
            <a:ext cx="4464084" cy="701440"/>
          </a:xfrm>
          <a:prstGeom prst="rect">
            <a:avLst/>
          </a:prstGeom>
          <a:solidFill>
            <a:srgbClr val="7648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Calibri" pitchFamily="34" charset="0"/>
                <a:cs typeface="Calibri" pitchFamily="34" charset="0"/>
              </a:rPr>
              <a:t>Want to Create Wealth?</a:t>
            </a:r>
            <a:endParaRPr lang="en-US" sz="2800" dirty="0">
              <a:latin typeface="Calibri" pitchFamily="34" charset="0"/>
              <a:cs typeface="Calibri" pitchFamily="34" charset="0"/>
            </a:endParaRPr>
          </a:p>
        </p:txBody>
      </p:sp>
      <p:sp>
        <p:nvSpPr>
          <p:cNvPr id="6" name="Rectangle 5"/>
          <p:cNvSpPr/>
          <p:nvPr/>
        </p:nvSpPr>
        <p:spPr>
          <a:xfrm>
            <a:off x="3642967" y="3928694"/>
            <a:ext cx="4464084" cy="701440"/>
          </a:xfrm>
          <a:prstGeom prst="rect">
            <a:avLst/>
          </a:prstGeom>
          <a:solidFill>
            <a:srgbClr val="E14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Calibri" pitchFamily="34" charset="0"/>
                <a:cs typeface="Calibri" pitchFamily="34" charset="0"/>
              </a:rPr>
              <a:t>Need Regular Income?</a:t>
            </a:r>
            <a:endParaRPr lang="en-US" sz="2800" dirty="0">
              <a:latin typeface="Calibri" pitchFamily="34" charset="0"/>
              <a:cs typeface="Calibri" pitchFamily="34" charset="0"/>
            </a:endParaRPr>
          </a:p>
        </p:txBody>
      </p:sp>
      <p:sp>
        <p:nvSpPr>
          <p:cNvPr id="3" name="Rectangle 2"/>
          <p:cNvSpPr/>
          <p:nvPr/>
        </p:nvSpPr>
        <p:spPr>
          <a:xfrm>
            <a:off x="3642967" y="2471832"/>
            <a:ext cx="4299655" cy="1200329"/>
          </a:xfrm>
          <a:prstGeom prst="rect">
            <a:avLst/>
          </a:prstGeom>
        </p:spPr>
        <p:txBody>
          <a:bodyPr wrap="square">
            <a:spAutoFit/>
          </a:bodyPr>
          <a:lstStyle/>
          <a:p>
            <a:pPr algn="ctr"/>
            <a:r>
              <a:rPr lang="en-IN" sz="2400" dirty="0"/>
              <a:t>Investors looking for wealth creation should go for growth option </a:t>
            </a:r>
          </a:p>
        </p:txBody>
      </p:sp>
      <p:sp>
        <p:nvSpPr>
          <p:cNvPr id="8" name="Rectangle 7"/>
          <p:cNvSpPr/>
          <p:nvPr/>
        </p:nvSpPr>
        <p:spPr>
          <a:xfrm>
            <a:off x="3642967" y="4951460"/>
            <a:ext cx="4381869" cy="1200329"/>
          </a:xfrm>
          <a:prstGeom prst="rect">
            <a:avLst/>
          </a:prstGeom>
        </p:spPr>
        <p:txBody>
          <a:bodyPr wrap="square">
            <a:spAutoFit/>
          </a:bodyPr>
          <a:lstStyle/>
          <a:p>
            <a:pPr algn="ctr"/>
            <a:r>
              <a:rPr lang="en-US" sz="2400" dirty="0"/>
              <a:t>Investors looking for regular income should go for dividend option for e.g. retired people.</a:t>
            </a:r>
            <a:endParaRPr lang="en-IN" sz="2400" dirty="0"/>
          </a:p>
        </p:txBody>
      </p:sp>
    </p:spTree>
    <p:extLst>
      <p:ext uri="{BB962C8B-B14F-4D97-AF65-F5344CB8AC3E}">
        <p14:creationId xmlns:p14="http://schemas.microsoft.com/office/powerpoint/2010/main" val="781397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descr="Courage taught me no matter how bad a crisis gets… any sound investment will eventually pay off."/>
          <p:cNvPicPr>
            <a:picLocks noChangeAspect="1" noChangeArrowheads="1"/>
          </p:cNvPicPr>
          <p:nvPr/>
        </p:nvPicPr>
        <p:blipFill>
          <a:blip r:embed="rId2" cstate="email"/>
          <a:srcRect/>
          <a:stretch>
            <a:fillRect/>
          </a:stretch>
        </p:blipFill>
        <p:spPr bwMode="auto">
          <a:xfrm>
            <a:off x="2946901" y="304800"/>
            <a:ext cx="6357520" cy="6357520"/>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moneyhoney.co.in/images/logo.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610418" y="6626723"/>
            <a:ext cx="1307132" cy="187248"/>
          </a:xfrm>
          <a:prstGeom prst="rect">
            <a:avLst/>
          </a:prstGeom>
          <a:extLst>
            <a:ext uri="{909E8E84-426E-40DD-AFC4-6F175D3DCCD1}">
              <a14:hiddenFill xmlns:a14="http://schemas.microsoft.com/office/drawing/2010/main">
                <a:solidFill>
                  <a:srgbClr val="FFFFFF"/>
                </a:solidFill>
              </a14:hiddenFill>
            </a:ext>
          </a:extLst>
        </p:spPr>
      </p:pic>
      <p:sp>
        <p:nvSpPr>
          <p:cNvPr id="5" name="Title 2"/>
          <p:cNvSpPr txBox="1">
            <a:spLocks/>
          </p:cNvSpPr>
          <p:nvPr/>
        </p:nvSpPr>
        <p:spPr>
          <a:xfrm>
            <a:off x="292232" y="3122443"/>
            <a:ext cx="11625318" cy="631525"/>
          </a:xfrm>
          <a:prstGeom prst="rect">
            <a:avLst/>
          </a:prstGeom>
        </p:spPr>
        <p:txBody>
          <a:bodyPr>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ctr">
              <a:lnSpc>
                <a:spcPct val="90000"/>
              </a:lnSpc>
              <a:spcBef>
                <a:spcPct val="0"/>
              </a:spcBef>
              <a:defRPr/>
            </a:pPr>
            <a:r>
              <a:rPr lang="en-US" sz="4800" cap="all" dirty="0">
                <a:ln w="0"/>
                <a:latin typeface="Calibri" pitchFamily="34" charset="0"/>
                <a:ea typeface="+mj-ea"/>
                <a:cs typeface="Calibri" pitchFamily="34" charset="0"/>
              </a:rPr>
              <a:t>7</a:t>
            </a:r>
            <a:r>
              <a:rPr lang="en-US" sz="4800" cap="all" dirty="0" smtClean="0">
                <a:ln w="0"/>
                <a:latin typeface="Calibri" pitchFamily="34" charset="0"/>
                <a:ea typeface="+mj-ea"/>
                <a:cs typeface="Calibri" pitchFamily="34" charset="0"/>
              </a:rPr>
              <a:t>. ELSS vs PPF</a:t>
            </a:r>
            <a:endParaRPr kumimoji="0" lang="en-US" sz="4800" i="0" u="none" strike="noStrike" kern="1200" cap="all" normalizeH="0" baseline="0" noProof="0" dirty="0">
              <a:ln w="0"/>
              <a:effectLst/>
              <a:uLnTx/>
              <a:uFillTx/>
              <a:latin typeface="Calibri" pitchFamily="34" charset="0"/>
              <a:ea typeface="+mj-ea"/>
              <a:cs typeface="Calibri" pitchFamily="34" charset="0"/>
            </a:endParaRPr>
          </a:p>
        </p:txBody>
      </p:sp>
    </p:spTree>
    <p:extLst>
      <p:ext uri="{BB962C8B-B14F-4D97-AF65-F5344CB8AC3E}">
        <p14:creationId xmlns:p14="http://schemas.microsoft.com/office/powerpoint/2010/main" val="399040841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Picture 15" descr="https://moneyhoney.co.in/images/logo.png"/>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2"/>
          <a:stretch/>
        </p:blipFill>
        <p:spPr bwMode="auto">
          <a:xfrm>
            <a:off x="10952388" y="506414"/>
            <a:ext cx="635178" cy="598702"/>
          </a:xfrm>
          <a:prstGeom prst="rect">
            <a:avLst/>
          </a:prstGeom>
          <a:extLst>
            <a:ext uri="{909E8E84-426E-40DD-AFC4-6F175D3DCCD1}">
              <a14:hiddenFill xmlns:a14="http://schemas.microsoft.com/office/drawing/2010/main">
                <a:solidFill>
                  <a:srgbClr val="FFFFFF"/>
                </a:solidFill>
              </a14:hiddenFill>
            </a:ext>
          </a:extLst>
        </p:spPr>
      </p:pic>
      <p:sp>
        <p:nvSpPr>
          <p:cNvPr id="9" name="Title 8"/>
          <p:cNvSpPr>
            <a:spLocks noGrp="1"/>
          </p:cNvSpPr>
          <p:nvPr>
            <p:ph type="title"/>
          </p:nvPr>
        </p:nvSpPr>
        <p:spPr>
          <a:xfrm>
            <a:off x="620915" y="506414"/>
            <a:ext cx="10983132" cy="747763"/>
          </a:xfrm>
        </p:spPr>
        <p:txBody>
          <a:bodyPr>
            <a:normAutofit/>
          </a:bodyPr>
          <a:lstStyle/>
          <a:p>
            <a:r>
              <a:rPr sz="2400" dirty="0" smtClean="0">
                <a:solidFill>
                  <a:srgbClr val="7030A0"/>
                </a:solidFill>
                <a:latin typeface="Calibri" pitchFamily="34" charset="0"/>
                <a:cs typeface="Calibri" pitchFamily="34" charset="0"/>
              </a:rPr>
              <a:t>What is PPF (Public Provident Fund)</a:t>
            </a:r>
            <a:endParaRPr lang="en-US" sz="2400" dirty="0">
              <a:solidFill>
                <a:srgbClr val="7030A0"/>
              </a:solidFill>
              <a:latin typeface="Calibri" pitchFamily="34" charset="0"/>
              <a:cs typeface="Calibri" pitchFamily="34" charset="0"/>
            </a:endParaRPr>
          </a:p>
        </p:txBody>
      </p:sp>
      <p:sp>
        <p:nvSpPr>
          <p:cNvPr id="8" name="TextBox 7"/>
          <p:cNvSpPr txBox="1"/>
          <p:nvPr/>
        </p:nvSpPr>
        <p:spPr>
          <a:xfrm>
            <a:off x="793173" y="1557338"/>
            <a:ext cx="6143625" cy="4929187"/>
          </a:xfrm>
          <a:prstGeom prst="rect">
            <a:avLst/>
          </a:prstGeom>
        </p:spPr>
        <p:txBody>
          <a:bodyPr vert="horz" wrap="square" lIns="91440" tIns="45720" rIns="91440" bIns="45720" rtlCol="0">
            <a:noAutofit/>
          </a:bodyPr>
          <a:lstStyle/>
          <a:p>
            <a:pPr marL="0" indent="0" algn="l">
              <a:lnSpc>
                <a:spcPts val="1800"/>
              </a:lnSpc>
              <a:spcAft>
                <a:spcPts val="600"/>
              </a:spcAft>
              <a:buFont typeface="Wingdings" pitchFamily="2" charset="2"/>
              <a:buChar char="v"/>
            </a:pPr>
            <a:endParaRPr lang="en-US" dirty="0" smtClean="0">
              <a:solidFill>
                <a:prstClr val="black">
                  <a:lumMod val="75000"/>
                  <a:lumOff val="25000"/>
                </a:prstClr>
              </a:solidFill>
              <a:latin typeface="Calibri" pitchFamily="34" charset="0"/>
              <a:cs typeface="Calibri" pitchFamily="34" charset="0"/>
            </a:endParaRPr>
          </a:p>
        </p:txBody>
      </p:sp>
      <p:graphicFrame>
        <p:nvGraphicFramePr>
          <p:cNvPr id="7" name="Diagram 6"/>
          <p:cNvGraphicFramePr/>
          <p:nvPr>
            <p:extLst>
              <p:ext uri="{D42A27DB-BD31-4B8C-83A1-F6EECF244321}">
                <p14:modId xmlns:p14="http://schemas.microsoft.com/office/powerpoint/2010/main" val="1450386968"/>
              </p:ext>
            </p:extLst>
          </p:nvPr>
        </p:nvGraphicFramePr>
        <p:xfrm>
          <a:off x="1183210" y="1383464"/>
          <a:ext cx="9504216" cy="50846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0627886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560" y="422503"/>
            <a:ext cx="10983132" cy="747763"/>
          </a:xfrm>
        </p:spPr>
        <p:txBody>
          <a:bodyPr>
            <a:normAutofit/>
          </a:bodyPr>
          <a:lstStyle/>
          <a:p>
            <a:r>
              <a:rPr sz="2400" smtClean="0">
                <a:solidFill>
                  <a:srgbClr val="7030A0"/>
                </a:solidFill>
                <a:latin typeface="Calibri" pitchFamily="34" charset="0"/>
                <a:cs typeface="Calibri" pitchFamily="34" charset="0"/>
              </a:rPr>
              <a:t>Why ELSS is prefered over PPF </a:t>
            </a:r>
            <a:endParaRPr lang="en-US" sz="2400" dirty="0">
              <a:solidFill>
                <a:srgbClr val="7030A0"/>
              </a:solidFill>
              <a:latin typeface="Calibri" pitchFamily="34" charset="0"/>
              <a:cs typeface="Calibri" pitchFamily="34" charset="0"/>
            </a:endParaRPr>
          </a:p>
        </p:txBody>
      </p:sp>
      <p:sp>
        <p:nvSpPr>
          <p:cNvPr id="5" name="TextBox 4"/>
          <p:cNvSpPr txBox="1"/>
          <p:nvPr/>
        </p:nvSpPr>
        <p:spPr>
          <a:xfrm>
            <a:off x="613954" y="1280160"/>
            <a:ext cx="11155680" cy="530352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sp>
        <p:nvSpPr>
          <p:cNvPr id="6" name="TextBox 5"/>
          <p:cNvSpPr txBox="1"/>
          <p:nvPr/>
        </p:nvSpPr>
        <p:spPr>
          <a:xfrm>
            <a:off x="630560" y="1268848"/>
            <a:ext cx="10777451" cy="529241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2400" dirty="0" smtClean="0">
              <a:solidFill>
                <a:prstClr val="black">
                  <a:lumMod val="75000"/>
                  <a:lumOff val="25000"/>
                </a:prstClr>
              </a:solidFill>
              <a:latin typeface="Calibri" pitchFamily="34" charset="0"/>
              <a:cs typeface="Calibri" pitchFamily="34" charset="0"/>
            </a:endParaRPr>
          </a:p>
          <a:p>
            <a:pPr marL="0" indent="0" algn="l">
              <a:lnSpc>
                <a:spcPts val="1800"/>
              </a:lnSpc>
              <a:spcAft>
                <a:spcPts val="600"/>
              </a:spcAft>
              <a:buNone/>
            </a:pPr>
            <a:r>
              <a:rPr lang="en-US" sz="2000" dirty="0" smtClean="0">
                <a:solidFill>
                  <a:prstClr val="black">
                    <a:lumMod val="75000"/>
                    <a:lumOff val="25000"/>
                  </a:prstClr>
                </a:solidFill>
                <a:latin typeface="Calibri" pitchFamily="34" charset="0"/>
                <a:cs typeface="Calibri" pitchFamily="34" charset="0"/>
              </a:rPr>
              <a:t>1.Shorter lock in period :</a:t>
            </a:r>
          </a:p>
          <a:p>
            <a:pPr marL="0" indent="0" algn="l">
              <a:lnSpc>
                <a:spcPts val="1800"/>
              </a:lnSpc>
              <a:spcAft>
                <a:spcPts val="600"/>
              </a:spcAft>
              <a:buNone/>
            </a:pPr>
            <a:endParaRPr lang="en-US" sz="2400" dirty="0" smtClean="0">
              <a:solidFill>
                <a:prstClr val="black">
                  <a:lumMod val="75000"/>
                  <a:lumOff val="25000"/>
                </a:prstClr>
              </a:solidFill>
              <a:latin typeface="Calibri" pitchFamily="34" charset="0"/>
              <a:cs typeface="Calibri" pitchFamily="34" charset="0"/>
            </a:endParaRPr>
          </a:p>
          <a:p>
            <a:pPr marL="0" indent="0" algn="l">
              <a:lnSpc>
                <a:spcPts val="1800"/>
              </a:lnSpc>
              <a:spcAft>
                <a:spcPts val="600"/>
              </a:spcAft>
              <a:buNone/>
            </a:pPr>
            <a:endParaRPr lang="en-US" sz="2400" dirty="0" smtClean="0">
              <a:solidFill>
                <a:prstClr val="black">
                  <a:lumMod val="75000"/>
                  <a:lumOff val="25000"/>
                </a:prstClr>
              </a:solidFill>
              <a:latin typeface="Calibri" pitchFamily="34" charset="0"/>
              <a:cs typeface="Calibri" pitchFamily="34" charset="0"/>
            </a:endParaRPr>
          </a:p>
          <a:p>
            <a:pPr marL="0" indent="0" algn="l">
              <a:lnSpc>
                <a:spcPts val="1800"/>
              </a:lnSpc>
              <a:spcAft>
                <a:spcPts val="600"/>
              </a:spcAft>
              <a:buNone/>
            </a:pPr>
            <a:endParaRPr lang="en-US" sz="2400" dirty="0" smtClean="0">
              <a:solidFill>
                <a:prstClr val="black">
                  <a:lumMod val="75000"/>
                  <a:lumOff val="25000"/>
                </a:prstClr>
              </a:solidFill>
              <a:latin typeface="Calibri" pitchFamily="34" charset="0"/>
              <a:cs typeface="Calibri" pitchFamily="34" charset="0"/>
            </a:endParaRPr>
          </a:p>
          <a:p>
            <a:pPr marL="0" indent="0" algn="l">
              <a:lnSpc>
                <a:spcPts val="1800"/>
              </a:lnSpc>
              <a:spcAft>
                <a:spcPts val="600"/>
              </a:spcAft>
              <a:buNone/>
            </a:pPr>
            <a:endParaRPr lang="en-US" sz="2400" dirty="0" smtClean="0">
              <a:solidFill>
                <a:prstClr val="black">
                  <a:lumMod val="75000"/>
                  <a:lumOff val="25000"/>
                </a:prstClr>
              </a:solidFill>
              <a:latin typeface="Calibri" pitchFamily="34" charset="0"/>
              <a:cs typeface="Calibri" pitchFamily="34" charset="0"/>
            </a:endParaRPr>
          </a:p>
          <a:p>
            <a:pPr marL="0" indent="0" algn="l">
              <a:lnSpc>
                <a:spcPts val="1800"/>
              </a:lnSpc>
              <a:spcAft>
                <a:spcPts val="600"/>
              </a:spcAft>
              <a:buNone/>
            </a:pPr>
            <a:r>
              <a:rPr lang="en-US" sz="2000" dirty="0" smtClean="0">
                <a:solidFill>
                  <a:prstClr val="black">
                    <a:lumMod val="75000"/>
                    <a:lumOff val="25000"/>
                  </a:prstClr>
                </a:solidFill>
                <a:latin typeface="Calibri" pitchFamily="34" charset="0"/>
                <a:cs typeface="Calibri" pitchFamily="34" charset="0"/>
              </a:rPr>
              <a:t>2. Diversification and professional management</a:t>
            </a:r>
            <a:r>
              <a:rPr lang="en-US" sz="2400" dirty="0" smtClean="0">
                <a:solidFill>
                  <a:prstClr val="black">
                    <a:lumMod val="75000"/>
                    <a:lumOff val="25000"/>
                  </a:prstClr>
                </a:solidFill>
                <a:latin typeface="Calibri" pitchFamily="34" charset="0"/>
                <a:cs typeface="Calibri" pitchFamily="34" charset="0"/>
              </a:rPr>
              <a:t>:</a:t>
            </a:r>
          </a:p>
          <a:p>
            <a:pPr marL="0" indent="0" algn="l">
              <a:lnSpc>
                <a:spcPts val="1800"/>
              </a:lnSpc>
              <a:spcAft>
                <a:spcPts val="600"/>
              </a:spcAft>
              <a:buNone/>
            </a:pPr>
            <a:endParaRPr lang="en-US" sz="2400" dirty="0" smtClean="0">
              <a:solidFill>
                <a:prstClr val="black">
                  <a:lumMod val="75000"/>
                  <a:lumOff val="25000"/>
                </a:prstClr>
              </a:solidFill>
              <a:latin typeface="Calibri" pitchFamily="34" charset="0"/>
              <a:cs typeface="Calibri" pitchFamily="34" charset="0"/>
            </a:endParaRPr>
          </a:p>
          <a:p>
            <a:pPr marL="0" indent="0" algn="l">
              <a:lnSpc>
                <a:spcPts val="1800"/>
              </a:lnSpc>
              <a:spcAft>
                <a:spcPts val="600"/>
              </a:spcAft>
              <a:buNone/>
            </a:pPr>
            <a:endParaRPr lang="en-US" sz="2400" dirty="0" smtClean="0">
              <a:solidFill>
                <a:prstClr val="black">
                  <a:lumMod val="75000"/>
                  <a:lumOff val="25000"/>
                </a:prstClr>
              </a:solidFill>
              <a:latin typeface="Calibri" pitchFamily="34" charset="0"/>
              <a:cs typeface="Calibri" pitchFamily="34" charset="0"/>
            </a:endParaRPr>
          </a:p>
          <a:p>
            <a:pPr marL="0" indent="0" algn="l">
              <a:lnSpc>
                <a:spcPts val="1800"/>
              </a:lnSpc>
              <a:spcAft>
                <a:spcPts val="600"/>
              </a:spcAft>
              <a:buNone/>
            </a:pPr>
            <a:endParaRPr lang="en-US" sz="2400" dirty="0" smtClean="0">
              <a:solidFill>
                <a:prstClr val="black">
                  <a:lumMod val="75000"/>
                  <a:lumOff val="25000"/>
                </a:prstClr>
              </a:solidFill>
              <a:latin typeface="Calibri" pitchFamily="34" charset="0"/>
              <a:cs typeface="Calibri" pitchFamily="34" charset="0"/>
            </a:endParaRPr>
          </a:p>
          <a:p>
            <a:pPr marL="0" indent="0" algn="l">
              <a:lnSpc>
                <a:spcPts val="1800"/>
              </a:lnSpc>
              <a:spcAft>
                <a:spcPts val="600"/>
              </a:spcAft>
              <a:buNone/>
            </a:pPr>
            <a:endParaRPr lang="en-US" sz="2400" dirty="0" smtClean="0">
              <a:solidFill>
                <a:prstClr val="black">
                  <a:lumMod val="75000"/>
                  <a:lumOff val="25000"/>
                </a:prstClr>
              </a:solidFill>
              <a:latin typeface="Calibri" pitchFamily="34" charset="0"/>
              <a:cs typeface="Calibri" pitchFamily="34" charset="0"/>
            </a:endParaRPr>
          </a:p>
          <a:p>
            <a:pPr marL="0" indent="0" algn="l">
              <a:lnSpc>
                <a:spcPts val="1800"/>
              </a:lnSpc>
              <a:spcAft>
                <a:spcPts val="600"/>
              </a:spcAft>
              <a:buNone/>
            </a:pPr>
            <a:endParaRPr lang="en-US" sz="2400" dirty="0" smtClean="0">
              <a:solidFill>
                <a:prstClr val="black">
                  <a:lumMod val="75000"/>
                  <a:lumOff val="25000"/>
                </a:prstClr>
              </a:solidFill>
              <a:latin typeface="Calibri" pitchFamily="34" charset="0"/>
              <a:cs typeface="Calibri" pitchFamily="34" charset="0"/>
            </a:endParaRPr>
          </a:p>
          <a:p>
            <a:pPr marL="0" indent="0" algn="l">
              <a:lnSpc>
                <a:spcPts val="1800"/>
              </a:lnSpc>
              <a:spcAft>
                <a:spcPts val="600"/>
              </a:spcAft>
              <a:buNone/>
            </a:pPr>
            <a:r>
              <a:rPr lang="en-US" sz="2000" dirty="0" smtClean="0">
                <a:solidFill>
                  <a:prstClr val="black">
                    <a:lumMod val="75000"/>
                    <a:lumOff val="25000"/>
                  </a:prstClr>
                </a:solidFill>
                <a:latin typeface="Calibri" pitchFamily="34" charset="0"/>
                <a:cs typeface="Calibri" pitchFamily="34" charset="0"/>
              </a:rPr>
              <a:t>3.Inflation beating returns</a:t>
            </a:r>
            <a:r>
              <a:rPr lang="en-US" sz="2400" dirty="0" smtClean="0">
                <a:solidFill>
                  <a:prstClr val="black">
                    <a:lumMod val="75000"/>
                    <a:lumOff val="25000"/>
                  </a:prstClr>
                </a:solidFill>
                <a:latin typeface="Calibri" pitchFamily="34" charset="0"/>
                <a:cs typeface="Calibri" pitchFamily="34" charset="0"/>
              </a:rPr>
              <a:t>:</a:t>
            </a:r>
          </a:p>
          <a:p>
            <a:pPr marL="0" indent="0" algn="l">
              <a:lnSpc>
                <a:spcPts val="1800"/>
              </a:lnSpc>
              <a:spcAft>
                <a:spcPts val="600"/>
              </a:spcAft>
              <a:buNone/>
            </a:pPr>
            <a:endParaRPr lang="en-US" sz="2400" dirty="0" smtClean="0">
              <a:solidFill>
                <a:prstClr val="black">
                  <a:lumMod val="75000"/>
                  <a:lumOff val="25000"/>
                </a:prstClr>
              </a:solidFill>
              <a:latin typeface="Calibri" pitchFamily="34" charset="0"/>
              <a:cs typeface="Calibri" pitchFamily="34" charset="0"/>
            </a:endParaRPr>
          </a:p>
          <a:p>
            <a:pPr marL="0" indent="0" algn="l">
              <a:lnSpc>
                <a:spcPts val="1800"/>
              </a:lnSpc>
              <a:spcAft>
                <a:spcPts val="600"/>
              </a:spcAft>
              <a:buNone/>
            </a:pPr>
            <a:endParaRPr lang="en-US" sz="2400" dirty="0" smtClean="0">
              <a:solidFill>
                <a:prstClr val="black">
                  <a:lumMod val="75000"/>
                  <a:lumOff val="25000"/>
                </a:prstClr>
              </a:solidFill>
              <a:latin typeface="Calibri" pitchFamily="34" charset="0"/>
              <a:cs typeface="Calibri" pitchFamily="34" charset="0"/>
            </a:endParaRPr>
          </a:p>
          <a:p>
            <a:pPr marL="0" indent="0" algn="l">
              <a:lnSpc>
                <a:spcPts val="1800"/>
              </a:lnSpc>
              <a:spcAft>
                <a:spcPts val="600"/>
              </a:spcAft>
              <a:buNone/>
            </a:pPr>
            <a:endParaRPr lang="en-US" sz="2400" dirty="0" smtClean="0">
              <a:solidFill>
                <a:prstClr val="black">
                  <a:lumMod val="75000"/>
                  <a:lumOff val="25000"/>
                </a:prstClr>
              </a:solidFill>
              <a:latin typeface="Calibri" pitchFamily="34" charset="0"/>
              <a:cs typeface="Calibri" pitchFamily="34" charset="0"/>
            </a:endParaRPr>
          </a:p>
          <a:p>
            <a:pPr marL="0" indent="0" algn="l">
              <a:lnSpc>
                <a:spcPts val="1800"/>
              </a:lnSpc>
              <a:spcAft>
                <a:spcPts val="600"/>
              </a:spcAft>
              <a:buNone/>
            </a:pPr>
            <a:endParaRPr lang="en-US" sz="2400" dirty="0" smtClean="0">
              <a:solidFill>
                <a:prstClr val="black">
                  <a:lumMod val="75000"/>
                  <a:lumOff val="25000"/>
                </a:prstClr>
              </a:solidFill>
              <a:latin typeface="Calibri" pitchFamily="34" charset="0"/>
              <a:cs typeface="Calibri" pitchFamily="34" charset="0"/>
            </a:endParaRPr>
          </a:p>
          <a:p>
            <a:pPr marL="0" indent="0" algn="l">
              <a:lnSpc>
                <a:spcPts val="1800"/>
              </a:lnSpc>
              <a:spcAft>
                <a:spcPts val="600"/>
              </a:spcAft>
              <a:buNone/>
            </a:pPr>
            <a:endParaRPr lang="en-US" sz="2400" dirty="0" smtClean="0">
              <a:solidFill>
                <a:prstClr val="black">
                  <a:lumMod val="75000"/>
                  <a:lumOff val="25000"/>
                </a:prstClr>
              </a:solidFill>
              <a:latin typeface="Calibri" pitchFamily="34" charset="0"/>
              <a:cs typeface="Calibri" pitchFamily="34" charset="0"/>
            </a:endParaRPr>
          </a:p>
          <a:p>
            <a:pPr marL="0" indent="0" algn="l">
              <a:lnSpc>
                <a:spcPts val="1800"/>
              </a:lnSpc>
              <a:spcAft>
                <a:spcPts val="600"/>
              </a:spcAft>
              <a:buNone/>
            </a:pPr>
            <a:endParaRPr lang="en-US" sz="2400" dirty="0" smtClean="0">
              <a:solidFill>
                <a:prstClr val="black">
                  <a:lumMod val="75000"/>
                  <a:lumOff val="25000"/>
                </a:prstClr>
              </a:solidFill>
              <a:latin typeface="Calibri" pitchFamily="34" charset="0"/>
              <a:cs typeface="Calibri" pitchFamily="34" charset="0"/>
            </a:endParaRPr>
          </a:p>
          <a:p>
            <a:pPr marL="0" indent="0" algn="l">
              <a:lnSpc>
                <a:spcPts val="1800"/>
              </a:lnSpc>
              <a:spcAft>
                <a:spcPts val="600"/>
              </a:spcAft>
              <a:buNone/>
            </a:pPr>
            <a:endParaRPr lang="en-US" sz="2400" dirty="0" smtClean="0">
              <a:solidFill>
                <a:prstClr val="black">
                  <a:lumMod val="75000"/>
                  <a:lumOff val="25000"/>
                </a:prstClr>
              </a:solidFill>
              <a:latin typeface="Calibri" pitchFamily="34" charset="0"/>
              <a:cs typeface="Calibri" pitchFamily="34" charset="0"/>
            </a:endParaRPr>
          </a:p>
          <a:p>
            <a:pPr marL="0" indent="0" algn="l">
              <a:lnSpc>
                <a:spcPts val="1800"/>
              </a:lnSpc>
              <a:spcAft>
                <a:spcPts val="600"/>
              </a:spcAft>
              <a:buNone/>
            </a:pPr>
            <a:r>
              <a:rPr lang="en-US" sz="2400" dirty="0" smtClean="0">
                <a:solidFill>
                  <a:prstClr val="black">
                    <a:lumMod val="75000"/>
                    <a:lumOff val="25000"/>
                  </a:prstClr>
                </a:solidFill>
                <a:latin typeface="Calibri" pitchFamily="34" charset="0"/>
                <a:cs typeface="Calibri" pitchFamily="34" charset="0"/>
              </a:rPr>
              <a:t>     </a:t>
            </a:r>
          </a:p>
        </p:txBody>
      </p:sp>
      <p:sp>
        <p:nvSpPr>
          <p:cNvPr id="7" name="Rectangle 6"/>
          <p:cNvSpPr/>
          <p:nvPr/>
        </p:nvSpPr>
        <p:spPr>
          <a:xfrm>
            <a:off x="3827417" y="2003971"/>
            <a:ext cx="2364377" cy="600891"/>
          </a:xfrm>
          <a:prstGeom prst="rect">
            <a:avLst/>
          </a:prstGeom>
          <a:solidFill>
            <a:srgbClr val="76498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r>
              <a:rPr lang="en-US" dirty="0" smtClean="0">
                <a:latin typeface="Calibri" pitchFamily="34" charset="0"/>
                <a:cs typeface="Calibri" pitchFamily="34" charset="0"/>
              </a:rPr>
              <a:t>ELSS :3 years </a:t>
            </a:r>
            <a:endParaRPr lang="en-US" dirty="0">
              <a:latin typeface="Calibri" pitchFamily="34" charset="0"/>
              <a:cs typeface="Calibri" pitchFamily="34" charset="0"/>
            </a:endParaRPr>
          </a:p>
        </p:txBody>
      </p:sp>
      <p:sp>
        <p:nvSpPr>
          <p:cNvPr id="8" name="Rectangle 7"/>
          <p:cNvSpPr/>
          <p:nvPr/>
        </p:nvSpPr>
        <p:spPr>
          <a:xfrm>
            <a:off x="875213" y="2013157"/>
            <a:ext cx="2390502" cy="587829"/>
          </a:xfrm>
          <a:prstGeom prst="rect">
            <a:avLst/>
          </a:prstGeom>
          <a:solidFill>
            <a:srgbClr val="76498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r>
              <a:rPr lang="en-US" dirty="0" smtClean="0">
                <a:latin typeface="Calibri" pitchFamily="34" charset="0"/>
                <a:cs typeface="Calibri" pitchFamily="34" charset="0"/>
              </a:rPr>
              <a:t>PPF:15 years </a:t>
            </a:r>
            <a:endParaRPr lang="en-US" dirty="0">
              <a:latin typeface="Calibri" pitchFamily="34" charset="0"/>
              <a:cs typeface="Calibri" pitchFamily="34" charset="0"/>
            </a:endParaRPr>
          </a:p>
        </p:txBody>
      </p:sp>
      <p:sp>
        <p:nvSpPr>
          <p:cNvPr id="9" name="Rectangle 8"/>
          <p:cNvSpPr/>
          <p:nvPr/>
        </p:nvSpPr>
        <p:spPr>
          <a:xfrm>
            <a:off x="875213" y="3447753"/>
            <a:ext cx="10071463" cy="783772"/>
          </a:xfrm>
          <a:prstGeom prst="rect">
            <a:avLst/>
          </a:prstGeom>
          <a:solidFill>
            <a:srgbClr val="76498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r>
              <a:rPr lang="en-US" dirty="0" smtClean="0">
                <a:latin typeface="Calibri" pitchFamily="34" charset="0"/>
                <a:cs typeface="Calibri" pitchFamily="34" charset="0"/>
              </a:rPr>
              <a:t>ELSS is a diversified portfolio which invests in different types of stocks and is managed by professional fund managers with great expertise</a:t>
            </a:r>
            <a:r>
              <a:rPr lang="en-US" sz="2000" dirty="0" smtClean="0">
                <a:latin typeface="Calibri" pitchFamily="34" charset="0"/>
                <a:cs typeface="Calibri" pitchFamily="34" charset="0"/>
              </a:rPr>
              <a:t>.</a:t>
            </a:r>
          </a:p>
        </p:txBody>
      </p:sp>
      <p:sp>
        <p:nvSpPr>
          <p:cNvPr id="10" name="Rectangle 9"/>
          <p:cNvSpPr/>
          <p:nvPr/>
        </p:nvSpPr>
        <p:spPr>
          <a:xfrm>
            <a:off x="875213" y="5395133"/>
            <a:ext cx="10056697" cy="742122"/>
          </a:xfrm>
          <a:prstGeom prst="rect">
            <a:avLst/>
          </a:prstGeom>
          <a:solidFill>
            <a:srgbClr val="76498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r>
              <a:rPr lang="en-US" dirty="0" smtClean="0">
                <a:latin typeface="Calibri" pitchFamily="34" charset="0"/>
                <a:cs typeface="Calibri" pitchFamily="34" charset="0"/>
              </a:rPr>
              <a:t>ELSS offers returns more than the current inflation rate which increases the purchasing power of the money invested and has higher return potential over a longer period of time</a:t>
            </a:r>
            <a:r>
              <a:rPr lang="en-US" dirty="0" smtClean="0"/>
              <a:t>.</a:t>
            </a: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mtClean="0">
                <a:solidFill>
                  <a:srgbClr val="7030A0"/>
                </a:solidFill>
                <a:latin typeface="Calibri" pitchFamily="34" charset="0"/>
                <a:cs typeface="Calibri" pitchFamily="34" charset="0"/>
              </a:rPr>
              <a:t>Why ELSS is prefered over PPF.</a:t>
            </a:r>
            <a:endParaRPr lang="en-US" dirty="0">
              <a:solidFill>
                <a:srgbClr val="7030A0"/>
              </a:solidFill>
              <a:latin typeface="Calibri" pitchFamily="34" charset="0"/>
              <a:cs typeface="Calibri" pitchFamily="34" charset="0"/>
            </a:endParaRPr>
          </a:p>
        </p:txBody>
      </p:sp>
      <p:sp>
        <p:nvSpPr>
          <p:cNvPr id="7" name="TextBox 6"/>
          <p:cNvSpPr txBox="1"/>
          <p:nvPr/>
        </p:nvSpPr>
        <p:spPr>
          <a:xfrm>
            <a:off x="692331" y="1306286"/>
            <a:ext cx="10972800" cy="5277394"/>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sp>
        <p:nvSpPr>
          <p:cNvPr id="8" name="TextBox 7"/>
          <p:cNvSpPr txBox="1"/>
          <p:nvPr/>
        </p:nvSpPr>
        <p:spPr>
          <a:xfrm>
            <a:off x="731521" y="1319348"/>
            <a:ext cx="11064240" cy="5055326"/>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sp>
        <p:nvSpPr>
          <p:cNvPr id="9" name="TextBox 8"/>
          <p:cNvSpPr txBox="1"/>
          <p:nvPr/>
        </p:nvSpPr>
        <p:spPr>
          <a:xfrm>
            <a:off x="627016" y="1306286"/>
            <a:ext cx="11011989" cy="5368836"/>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2400" dirty="0" smtClean="0">
              <a:solidFill>
                <a:prstClr val="black">
                  <a:lumMod val="75000"/>
                  <a:lumOff val="25000"/>
                </a:prstClr>
              </a:solidFill>
              <a:latin typeface="Calibri" pitchFamily="34" charset="0"/>
              <a:cs typeface="Calibri" pitchFamily="34" charset="0"/>
            </a:endParaRPr>
          </a:p>
          <a:p>
            <a:pPr marL="0" indent="0" algn="l">
              <a:lnSpc>
                <a:spcPts val="1800"/>
              </a:lnSpc>
              <a:spcAft>
                <a:spcPts val="600"/>
              </a:spcAft>
              <a:buNone/>
            </a:pPr>
            <a:r>
              <a:rPr lang="en-US" sz="2400" dirty="0" smtClean="0">
                <a:solidFill>
                  <a:prstClr val="black">
                    <a:lumMod val="75000"/>
                    <a:lumOff val="25000"/>
                  </a:prstClr>
                </a:solidFill>
                <a:latin typeface="Calibri" pitchFamily="34" charset="0"/>
                <a:cs typeface="Calibri" pitchFamily="34" charset="0"/>
              </a:rPr>
              <a:t>4. Risk diminishes over a period of time</a:t>
            </a:r>
            <a:r>
              <a:rPr lang="en-US" sz="1200" dirty="0" smtClean="0">
                <a:solidFill>
                  <a:prstClr val="black">
                    <a:lumMod val="75000"/>
                    <a:lumOff val="25000"/>
                  </a:prstClr>
                </a:solidFill>
                <a:latin typeface="Segoe UI" panose="020B0502040204020203" pitchFamily="34" charset="0"/>
                <a:cs typeface="Segoe UI" panose="020B0502040204020203" pitchFamily="34" charset="0"/>
              </a:rPr>
              <a:t>:</a:t>
            </a:r>
          </a:p>
          <a:p>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a:p>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a:p>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a:p>
            <a:pPr marL="0" indent="0" algn="l">
              <a:lnSpc>
                <a:spcPts val="1800"/>
              </a:lnSpc>
              <a:spcAft>
                <a:spcPts val="600"/>
              </a:spcAft>
              <a:buNone/>
            </a:pPr>
            <a:endParaRPr lang="en-US" sz="2400" dirty="0" smtClean="0">
              <a:solidFill>
                <a:prstClr val="black">
                  <a:lumMod val="75000"/>
                  <a:lumOff val="25000"/>
                </a:prstClr>
              </a:solidFill>
              <a:latin typeface="Calibri" pitchFamily="34" charset="0"/>
              <a:cs typeface="Calibri" pitchFamily="34" charset="0"/>
            </a:endParaRPr>
          </a:p>
          <a:p>
            <a:pPr marL="0" indent="0" algn="l">
              <a:lnSpc>
                <a:spcPts val="1800"/>
              </a:lnSpc>
              <a:spcAft>
                <a:spcPts val="600"/>
              </a:spcAft>
              <a:buNone/>
            </a:pPr>
            <a:r>
              <a:rPr lang="en-US" sz="2400" dirty="0" smtClean="0">
                <a:solidFill>
                  <a:prstClr val="black">
                    <a:lumMod val="75000"/>
                    <a:lumOff val="25000"/>
                  </a:prstClr>
                </a:solidFill>
                <a:latin typeface="Calibri" pitchFamily="34" charset="0"/>
                <a:cs typeface="Calibri" pitchFamily="34" charset="0"/>
              </a:rPr>
              <a:t>5. Transparency:</a:t>
            </a:r>
          </a:p>
          <a:p>
            <a:pPr marL="0" indent="0" algn="l">
              <a:lnSpc>
                <a:spcPts val="1800"/>
              </a:lnSpc>
              <a:spcAft>
                <a:spcPts val="600"/>
              </a:spcAft>
              <a:buNone/>
            </a:pPr>
            <a:endParaRPr lang="en-US" sz="2400" dirty="0" smtClean="0">
              <a:solidFill>
                <a:prstClr val="black">
                  <a:lumMod val="75000"/>
                  <a:lumOff val="25000"/>
                </a:prstClr>
              </a:solidFill>
              <a:latin typeface="Calibri" pitchFamily="34" charset="0"/>
              <a:cs typeface="Calibri" pitchFamily="34" charset="0"/>
            </a:endParaRPr>
          </a:p>
          <a:p>
            <a:pPr marL="0" indent="0" algn="l">
              <a:lnSpc>
                <a:spcPts val="1800"/>
              </a:lnSpc>
              <a:spcAft>
                <a:spcPts val="600"/>
              </a:spcAft>
              <a:buNone/>
            </a:pPr>
            <a:endParaRPr lang="en-US" sz="2400" dirty="0" smtClean="0">
              <a:solidFill>
                <a:prstClr val="black">
                  <a:lumMod val="75000"/>
                  <a:lumOff val="25000"/>
                </a:prstClr>
              </a:solidFill>
              <a:latin typeface="Calibri" pitchFamily="34" charset="0"/>
              <a:cs typeface="Calibri" pitchFamily="34" charset="0"/>
            </a:endParaRPr>
          </a:p>
          <a:p>
            <a:pPr marL="0" indent="0" algn="l">
              <a:lnSpc>
                <a:spcPts val="1800"/>
              </a:lnSpc>
              <a:spcAft>
                <a:spcPts val="600"/>
              </a:spcAft>
              <a:buNone/>
            </a:pPr>
            <a:endParaRPr lang="en-US" sz="2400" dirty="0" smtClean="0">
              <a:solidFill>
                <a:prstClr val="black">
                  <a:lumMod val="75000"/>
                  <a:lumOff val="25000"/>
                </a:prstClr>
              </a:solidFill>
              <a:latin typeface="Calibri" pitchFamily="34" charset="0"/>
              <a:cs typeface="Calibri" pitchFamily="34" charset="0"/>
            </a:endParaRPr>
          </a:p>
          <a:p>
            <a:pPr marL="0" indent="0" algn="l">
              <a:lnSpc>
                <a:spcPts val="1800"/>
              </a:lnSpc>
              <a:spcAft>
                <a:spcPts val="600"/>
              </a:spcAft>
              <a:buNone/>
            </a:pPr>
            <a:endParaRPr lang="en-US" sz="2400" dirty="0" smtClean="0">
              <a:solidFill>
                <a:prstClr val="black">
                  <a:lumMod val="75000"/>
                  <a:lumOff val="25000"/>
                </a:prstClr>
              </a:solidFill>
              <a:latin typeface="Calibri" pitchFamily="34" charset="0"/>
              <a:cs typeface="Calibri" pitchFamily="34" charset="0"/>
            </a:endParaRPr>
          </a:p>
          <a:p>
            <a:pPr marL="0" indent="0" algn="l">
              <a:lnSpc>
                <a:spcPts val="1800"/>
              </a:lnSpc>
              <a:spcAft>
                <a:spcPts val="600"/>
              </a:spcAft>
              <a:buNone/>
            </a:pPr>
            <a:r>
              <a:rPr lang="en-US" sz="2400" dirty="0" smtClean="0">
                <a:solidFill>
                  <a:prstClr val="black">
                    <a:lumMod val="75000"/>
                    <a:lumOff val="25000"/>
                  </a:prstClr>
                </a:solidFill>
                <a:latin typeface="Calibri" pitchFamily="34" charset="0"/>
                <a:cs typeface="Calibri" pitchFamily="34" charset="0"/>
              </a:rPr>
              <a:t>6. Maximum limit on Investment:</a:t>
            </a:r>
          </a:p>
          <a:p>
            <a:pPr marL="0" indent="0" algn="l">
              <a:lnSpc>
                <a:spcPts val="1800"/>
              </a:lnSpc>
              <a:spcAft>
                <a:spcPts val="600"/>
              </a:spcAft>
              <a:buNone/>
            </a:pPr>
            <a:endParaRPr lang="en-US" sz="2400" dirty="0" smtClean="0">
              <a:solidFill>
                <a:srgbClr val="FF0000"/>
              </a:solidFill>
              <a:latin typeface="Calibri" pitchFamily="34" charset="0"/>
              <a:cs typeface="Calibri" pitchFamily="34" charset="0"/>
            </a:endParaRPr>
          </a:p>
          <a:p>
            <a:pPr marL="0" indent="0" algn="l">
              <a:lnSpc>
                <a:spcPts val="1800"/>
              </a:lnSpc>
              <a:spcAft>
                <a:spcPts val="600"/>
              </a:spcAft>
              <a:buNone/>
            </a:pPr>
            <a:endParaRPr lang="en-US" sz="2400" dirty="0" smtClean="0">
              <a:solidFill>
                <a:prstClr val="black">
                  <a:lumMod val="75000"/>
                  <a:lumOff val="25000"/>
                </a:prstClr>
              </a:solidFill>
              <a:latin typeface="Calibri" pitchFamily="34" charset="0"/>
              <a:cs typeface="Calibri" pitchFamily="34" charset="0"/>
            </a:endParaRPr>
          </a:p>
          <a:p>
            <a:pPr marL="0" indent="0" algn="l">
              <a:lnSpc>
                <a:spcPts val="1800"/>
              </a:lnSpc>
              <a:spcAft>
                <a:spcPts val="600"/>
              </a:spcAft>
              <a:buNone/>
            </a:pPr>
            <a:r>
              <a:rPr lang="en-US" sz="2400" dirty="0" smtClean="0">
                <a:solidFill>
                  <a:prstClr val="black">
                    <a:lumMod val="75000"/>
                    <a:lumOff val="25000"/>
                  </a:prstClr>
                </a:solidFill>
                <a:latin typeface="Calibri" pitchFamily="34" charset="0"/>
                <a:cs typeface="Calibri" pitchFamily="34" charset="0"/>
              </a:rPr>
              <a:t>     </a:t>
            </a:r>
          </a:p>
          <a:p>
            <a:pPr marL="0" indent="0" algn="l">
              <a:lnSpc>
                <a:spcPts val="1800"/>
              </a:lnSpc>
              <a:spcAft>
                <a:spcPts val="600"/>
              </a:spcAft>
              <a:buNone/>
            </a:pPr>
            <a:endParaRPr lang="en-US" sz="2400" dirty="0" smtClean="0">
              <a:solidFill>
                <a:prstClr val="black">
                  <a:lumMod val="75000"/>
                  <a:lumOff val="25000"/>
                </a:prstClr>
              </a:solidFill>
              <a:latin typeface="Calibri" pitchFamily="34" charset="0"/>
              <a:cs typeface="Calibri" pitchFamily="34" charset="0"/>
            </a:endParaRPr>
          </a:p>
          <a:p>
            <a:pPr marL="0" indent="0" algn="l">
              <a:lnSpc>
                <a:spcPts val="1800"/>
              </a:lnSpc>
              <a:spcAft>
                <a:spcPts val="600"/>
              </a:spcAft>
              <a:buNone/>
            </a:pPr>
            <a:endParaRPr lang="en-US" sz="2400" dirty="0" smtClean="0">
              <a:solidFill>
                <a:prstClr val="black">
                  <a:lumMod val="75000"/>
                  <a:lumOff val="25000"/>
                </a:prstClr>
              </a:solidFill>
              <a:latin typeface="Calibri" pitchFamily="34" charset="0"/>
              <a:cs typeface="Calibri" pitchFamily="34" charset="0"/>
            </a:endParaRPr>
          </a:p>
          <a:p>
            <a:pPr marL="0" indent="0" algn="l">
              <a:lnSpc>
                <a:spcPts val="1800"/>
              </a:lnSpc>
              <a:spcAft>
                <a:spcPts val="600"/>
              </a:spcAft>
              <a:buNone/>
            </a:pPr>
            <a:endParaRPr lang="en-US" sz="2400" dirty="0" smtClean="0">
              <a:solidFill>
                <a:prstClr val="black">
                  <a:lumMod val="75000"/>
                  <a:lumOff val="25000"/>
                </a:prstClr>
              </a:solidFill>
              <a:latin typeface="Calibri" pitchFamily="34" charset="0"/>
              <a:cs typeface="Calibri" pitchFamily="34" charset="0"/>
            </a:endParaRPr>
          </a:p>
          <a:p>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sp>
        <p:nvSpPr>
          <p:cNvPr id="10" name="Rectangle 9"/>
          <p:cNvSpPr/>
          <p:nvPr/>
        </p:nvSpPr>
        <p:spPr>
          <a:xfrm>
            <a:off x="927464" y="1931835"/>
            <a:ext cx="10006148" cy="809518"/>
          </a:xfrm>
          <a:prstGeom prst="rect">
            <a:avLst/>
          </a:prstGeom>
          <a:solidFill>
            <a:srgbClr val="76488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r>
              <a:rPr lang="en-US" dirty="0" smtClean="0">
                <a:latin typeface="Calibri" pitchFamily="34" charset="0"/>
                <a:cs typeface="Calibri" pitchFamily="34" charset="0"/>
              </a:rPr>
              <a:t>The lock in period forces the investor to stay invested during short term volatility in the equity market.</a:t>
            </a:r>
          </a:p>
        </p:txBody>
      </p:sp>
      <p:sp>
        <p:nvSpPr>
          <p:cNvPr id="11" name="Rectangle 10"/>
          <p:cNvSpPr/>
          <p:nvPr/>
        </p:nvSpPr>
        <p:spPr>
          <a:xfrm>
            <a:off x="927464" y="3460866"/>
            <a:ext cx="10017628" cy="875607"/>
          </a:xfrm>
          <a:prstGeom prst="rect">
            <a:avLst/>
          </a:prstGeom>
          <a:solidFill>
            <a:srgbClr val="76488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r>
              <a:rPr lang="en-US" dirty="0" smtClean="0">
                <a:solidFill>
                  <a:schemeClr val="bg1"/>
                </a:solidFill>
                <a:latin typeface="Calibri" pitchFamily="34" charset="0"/>
                <a:cs typeface="Calibri" pitchFamily="34" charset="0"/>
              </a:rPr>
              <a:t>Investors can track their investment in ELSS and get to know their investment portfolio, NAV, scheme performance online. </a:t>
            </a:r>
            <a:endParaRPr lang="en-US" dirty="0">
              <a:solidFill>
                <a:schemeClr val="bg1"/>
              </a:solidFill>
              <a:latin typeface="Calibri" pitchFamily="34" charset="0"/>
              <a:cs typeface="Calibri" pitchFamily="34" charset="0"/>
            </a:endParaRPr>
          </a:p>
        </p:txBody>
      </p:sp>
      <p:sp>
        <p:nvSpPr>
          <p:cNvPr id="12" name="TextBox 11"/>
          <p:cNvSpPr txBox="1"/>
          <p:nvPr/>
        </p:nvSpPr>
        <p:spPr>
          <a:xfrm>
            <a:off x="980500" y="5177928"/>
            <a:ext cx="9948233" cy="705080"/>
          </a:xfrm>
          <a:prstGeom prst="rect">
            <a:avLst/>
          </a:prstGeom>
          <a:solidFill>
            <a:srgbClr val="764987"/>
          </a:solidFill>
        </p:spPr>
        <p:txBody>
          <a:bodyPr vert="horz" wrap="square" lIns="91440" tIns="45720" rIns="91440" bIns="45720" rtlCol="0">
            <a:noAutofit/>
          </a:bodyPr>
          <a:lstStyle/>
          <a:p>
            <a:pPr marL="0" indent="0" algn="l">
              <a:lnSpc>
                <a:spcPts val="1800"/>
              </a:lnSpc>
              <a:spcAft>
                <a:spcPts val="600"/>
              </a:spcAft>
              <a:buNone/>
            </a:pPr>
            <a:r>
              <a:rPr lang="en-US" dirty="0" smtClean="0">
                <a:solidFill>
                  <a:schemeClr val="bg1"/>
                </a:solidFill>
                <a:latin typeface="Calibri" pitchFamily="34" charset="0"/>
                <a:cs typeface="Calibri" pitchFamily="34" charset="0"/>
              </a:rPr>
              <a:t>A maximum of  Rs 1.5 </a:t>
            </a:r>
            <a:r>
              <a:rPr lang="en-US" dirty="0" err="1" smtClean="0">
                <a:solidFill>
                  <a:schemeClr val="bg1"/>
                </a:solidFill>
                <a:latin typeface="Calibri" pitchFamily="34" charset="0"/>
                <a:cs typeface="Calibri" pitchFamily="34" charset="0"/>
              </a:rPr>
              <a:t>lakhs</a:t>
            </a:r>
            <a:r>
              <a:rPr lang="en-US" dirty="0" smtClean="0">
                <a:solidFill>
                  <a:schemeClr val="bg1"/>
                </a:solidFill>
                <a:latin typeface="Calibri" pitchFamily="34" charset="0"/>
                <a:cs typeface="Calibri" pitchFamily="34" charset="0"/>
              </a:rPr>
              <a:t>  can be invested in PPF in a year where as there is no maximum limit on investment for ELSS </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smtClean="0">
                <a:solidFill>
                  <a:srgbClr val="7030A0"/>
                </a:solidFill>
                <a:latin typeface="Calibri" pitchFamily="34" charset="0"/>
                <a:cs typeface="Calibri" pitchFamily="34" charset="0"/>
              </a:rPr>
              <a:t>ELSS vs PPF</a:t>
            </a:r>
            <a:endParaRPr lang="en-US" dirty="0">
              <a:solidFill>
                <a:srgbClr val="7030A0"/>
              </a:solidFill>
              <a:latin typeface="Calibri" pitchFamily="34" charset="0"/>
              <a:cs typeface="Calibri" pitchFamily="34" charset="0"/>
            </a:endParaRPr>
          </a:p>
        </p:txBody>
      </p:sp>
      <p:sp>
        <p:nvSpPr>
          <p:cNvPr id="7" name="TextBox 6"/>
          <p:cNvSpPr txBox="1"/>
          <p:nvPr/>
        </p:nvSpPr>
        <p:spPr>
          <a:xfrm>
            <a:off x="692331" y="1306286"/>
            <a:ext cx="10972800" cy="5277394"/>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sp>
        <p:nvSpPr>
          <p:cNvPr id="8" name="TextBox 7"/>
          <p:cNvSpPr txBox="1"/>
          <p:nvPr/>
        </p:nvSpPr>
        <p:spPr>
          <a:xfrm>
            <a:off x="731521" y="1319348"/>
            <a:ext cx="11064240" cy="5055326"/>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graphicFrame>
        <p:nvGraphicFramePr>
          <p:cNvPr id="14" name="Chart 13"/>
          <p:cNvGraphicFramePr>
            <a:graphicFrameLocks/>
          </p:cNvGraphicFramePr>
          <p:nvPr>
            <p:extLst>
              <p:ext uri="{D42A27DB-BD31-4B8C-83A1-F6EECF244321}">
                <p14:modId xmlns:p14="http://schemas.microsoft.com/office/powerpoint/2010/main" val="456161939"/>
              </p:ext>
            </p:extLst>
          </p:nvPr>
        </p:nvGraphicFramePr>
        <p:xfrm>
          <a:off x="-4095960" y="1016351"/>
          <a:ext cx="17325975" cy="9940926"/>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p:cNvSpPr/>
          <p:nvPr/>
        </p:nvSpPr>
        <p:spPr>
          <a:xfrm>
            <a:off x="9566375" y="6212461"/>
            <a:ext cx="2428982" cy="317148"/>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r>
              <a:rPr lang="en-IN" dirty="0" smtClean="0">
                <a:solidFill>
                  <a:srgbClr val="764887"/>
                </a:solidFill>
                <a:latin typeface="Calibri" pitchFamily="34" charset="0"/>
                <a:cs typeface="Calibri" pitchFamily="34" charset="0"/>
              </a:rPr>
              <a:t>Data as on 16-Nov-2021</a:t>
            </a:r>
            <a:endParaRPr lang="en-IN" b="1" dirty="0">
              <a:solidFill>
                <a:srgbClr val="E14B25"/>
              </a:solidFill>
              <a:latin typeface="Calibri" pitchFamily="34" charset="0"/>
              <a:cs typeface="Calibri" pitchFamily="34" charset="0"/>
            </a:endParaRPr>
          </a:p>
        </p:txBody>
      </p:sp>
      <p:sp>
        <p:nvSpPr>
          <p:cNvPr id="15" name="Rectangle 14"/>
          <p:cNvSpPr/>
          <p:nvPr/>
        </p:nvSpPr>
        <p:spPr>
          <a:xfrm>
            <a:off x="1158080" y="3373345"/>
            <a:ext cx="3285583" cy="947332"/>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IN" dirty="0">
                <a:solidFill>
                  <a:srgbClr val="764887"/>
                </a:solidFill>
                <a:latin typeface="Calibri" panose="020F0502020204030204" pitchFamily="34" charset="0"/>
                <a:cs typeface="Calibri" panose="020F0502020204030204" pitchFamily="34" charset="0"/>
              </a:rPr>
              <a:t>ELSS Market Value: </a:t>
            </a:r>
            <a:r>
              <a:rPr lang="en-IN" b="1" dirty="0">
                <a:solidFill>
                  <a:srgbClr val="E14B25"/>
                </a:solidFill>
              </a:rPr>
              <a:t>3.60 Crores</a:t>
            </a:r>
          </a:p>
        </p:txBody>
      </p:sp>
      <p:sp>
        <p:nvSpPr>
          <p:cNvPr id="16" name="Rectangle 15"/>
          <p:cNvSpPr/>
          <p:nvPr/>
        </p:nvSpPr>
        <p:spPr>
          <a:xfrm>
            <a:off x="8016080" y="4206240"/>
            <a:ext cx="3285583" cy="575012"/>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IN" dirty="0">
                <a:solidFill>
                  <a:srgbClr val="764887"/>
                </a:solidFill>
                <a:latin typeface="Calibri" panose="020F0502020204030204" pitchFamily="34" charset="0"/>
                <a:cs typeface="Calibri" panose="020F0502020204030204" pitchFamily="34" charset="0"/>
              </a:rPr>
              <a:t>PPF Value: </a:t>
            </a:r>
            <a:r>
              <a:rPr lang="en-IN" b="1" dirty="0">
                <a:solidFill>
                  <a:srgbClr val="E14B25"/>
                </a:solidFill>
              </a:rPr>
              <a:t>88.38 Lakhs</a:t>
            </a:r>
          </a:p>
        </p:txBody>
      </p:sp>
      <p:sp>
        <p:nvSpPr>
          <p:cNvPr id="9" name="Rectangle 8"/>
          <p:cNvSpPr/>
          <p:nvPr/>
        </p:nvSpPr>
        <p:spPr>
          <a:xfrm>
            <a:off x="4830687" y="1306286"/>
            <a:ext cx="3072383" cy="947332"/>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IN" dirty="0">
                <a:solidFill>
                  <a:srgbClr val="764887"/>
                </a:solidFill>
                <a:latin typeface="Calibri" pitchFamily="34" charset="0"/>
                <a:cs typeface="Calibri" pitchFamily="34" charset="0"/>
              </a:rPr>
              <a:t>Tenure: </a:t>
            </a:r>
            <a:r>
              <a:rPr lang="en-IN" b="1" dirty="0">
                <a:solidFill>
                  <a:srgbClr val="E14B25"/>
                </a:solidFill>
                <a:latin typeface="Calibri" pitchFamily="34" charset="0"/>
                <a:cs typeface="Calibri" pitchFamily="34" charset="0"/>
              </a:rPr>
              <a:t>21.64 Years</a:t>
            </a:r>
          </a:p>
          <a:p>
            <a:pPr algn="ctr"/>
            <a:r>
              <a:rPr lang="en-IN" dirty="0" smtClean="0">
                <a:solidFill>
                  <a:srgbClr val="764887"/>
                </a:solidFill>
                <a:latin typeface="Calibri" pitchFamily="34" charset="0"/>
                <a:cs typeface="Calibri" pitchFamily="34" charset="0"/>
              </a:rPr>
              <a:t>Yearly Investment: </a:t>
            </a:r>
            <a:r>
              <a:rPr lang="en-IN" b="1" dirty="0" smtClean="0">
                <a:solidFill>
                  <a:srgbClr val="E14B25"/>
                </a:solidFill>
                <a:latin typeface="Calibri" pitchFamily="34" charset="0"/>
                <a:cs typeface="Calibri" pitchFamily="34" charset="0"/>
              </a:rPr>
              <a:t>1.50 Lakhs</a:t>
            </a:r>
          </a:p>
          <a:p>
            <a:pPr algn="ctr"/>
            <a:r>
              <a:rPr lang="en-IN" dirty="0">
                <a:solidFill>
                  <a:srgbClr val="764887"/>
                </a:solidFill>
                <a:latin typeface="Calibri" pitchFamily="34" charset="0"/>
                <a:cs typeface="Calibri" pitchFamily="34" charset="0"/>
              </a:rPr>
              <a:t>Total Investment: </a:t>
            </a:r>
            <a:r>
              <a:rPr lang="en-IN" b="1" dirty="0">
                <a:solidFill>
                  <a:srgbClr val="E14B25"/>
                </a:solidFill>
                <a:latin typeface="Calibri" pitchFamily="34" charset="0"/>
                <a:cs typeface="Calibri" pitchFamily="34" charset="0"/>
              </a:rPr>
              <a:t>33 </a:t>
            </a:r>
            <a:r>
              <a:rPr lang="en-IN" b="1" dirty="0" smtClean="0">
                <a:solidFill>
                  <a:srgbClr val="E14B25"/>
                </a:solidFill>
                <a:latin typeface="Calibri" pitchFamily="34" charset="0"/>
                <a:cs typeface="Calibri" pitchFamily="34" charset="0"/>
              </a:rPr>
              <a:t>Lakhs</a:t>
            </a:r>
            <a:endParaRPr lang="en-IN" b="1" dirty="0">
              <a:solidFill>
                <a:srgbClr val="E14B25"/>
              </a:solidFill>
              <a:latin typeface="Calibri" pitchFamily="34" charset="0"/>
              <a:cs typeface="Calibri" pitchFamily="34" charset="0"/>
            </a:endParaRPr>
          </a:p>
        </p:txBody>
      </p:sp>
    </p:spTree>
    <p:extLst>
      <p:ext uri="{BB962C8B-B14F-4D97-AF65-F5344CB8AC3E}">
        <p14:creationId xmlns:p14="http://schemas.microsoft.com/office/powerpoint/2010/main" val="486560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smtClean="0">
                <a:solidFill>
                  <a:srgbClr val="7030A0"/>
                </a:solidFill>
                <a:latin typeface="Calibri" pitchFamily="34" charset="0"/>
                <a:cs typeface="Calibri" pitchFamily="34" charset="0"/>
              </a:rPr>
              <a:t>ELSS vs PPF</a:t>
            </a:r>
            <a:endParaRPr lang="en-US" dirty="0">
              <a:solidFill>
                <a:srgbClr val="7030A0"/>
              </a:solidFill>
              <a:latin typeface="Calibri" pitchFamily="34" charset="0"/>
              <a:cs typeface="Calibri" pitchFamily="34" charset="0"/>
            </a:endParaRPr>
          </a:p>
        </p:txBody>
      </p:sp>
      <p:sp>
        <p:nvSpPr>
          <p:cNvPr id="7" name="TextBox 6"/>
          <p:cNvSpPr txBox="1"/>
          <p:nvPr/>
        </p:nvSpPr>
        <p:spPr>
          <a:xfrm>
            <a:off x="692331" y="1306286"/>
            <a:ext cx="10972800" cy="5277394"/>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sp>
        <p:nvSpPr>
          <p:cNvPr id="8" name="TextBox 7"/>
          <p:cNvSpPr txBox="1"/>
          <p:nvPr/>
        </p:nvSpPr>
        <p:spPr>
          <a:xfrm>
            <a:off x="731521" y="1319348"/>
            <a:ext cx="11064240" cy="5055326"/>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sp>
        <p:nvSpPr>
          <p:cNvPr id="3" name="Rectangle 2"/>
          <p:cNvSpPr/>
          <p:nvPr/>
        </p:nvSpPr>
        <p:spPr>
          <a:xfrm>
            <a:off x="4727449" y="1304980"/>
            <a:ext cx="3072383" cy="947332"/>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IN" dirty="0">
                <a:solidFill>
                  <a:srgbClr val="764887"/>
                </a:solidFill>
                <a:latin typeface="Calibri" panose="020F0502020204030204" pitchFamily="34" charset="0"/>
                <a:cs typeface="Calibri" panose="020F0502020204030204" pitchFamily="34" charset="0"/>
              </a:rPr>
              <a:t>Tenure: </a:t>
            </a:r>
            <a:r>
              <a:rPr lang="en-IN" b="1" dirty="0">
                <a:solidFill>
                  <a:srgbClr val="E14B25"/>
                </a:solidFill>
              </a:rPr>
              <a:t>21.64 Years</a:t>
            </a:r>
          </a:p>
          <a:p>
            <a:pPr algn="ctr"/>
            <a:r>
              <a:rPr lang="en-IN" dirty="0" smtClean="0">
                <a:solidFill>
                  <a:srgbClr val="764887"/>
                </a:solidFill>
                <a:latin typeface="Calibri" panose="020F0502020204030204" pitchFamily="34" charset="0"/>
                <a:cs typeface="Calibri" panose="020F0502020204030204" pitchFamily="34" charset="0"/>
              </a:rPr>
              <a:t>Yearly Investment: </a:t>
            </a:r>
            <a:r>
              <a:rPr lang="en-IN" b="1" dirty="0" smtClean="0">
                <a:solidFill>
                  <a:srgbClr val="E14B25"/>
                </a:solidFill>
              </a:rPr>
              <a:t>1.50 Lakhs</a:t>
            </a:r>
          </a:p>
          <a:p>
            <a:pPr algn="ctr"/>
            <a:r>
              <a:rPr lang="en-IN" dirty="0">
                <a:solidFill>
                  <a:srgbClr val="764887"/>
                </a:solidFill>
                <a:latin typeface="Calibri" panose="020F0502020204030204" pitchFamily="34" charset="0"/>
                <a:cs typeface="Calibri" panose="020F0502020204030204" pitchFamily="34" charset="0"/>
              </a:rPr>
              <a:t>Total Investment: </a:t>
            </a:r>
            <a:r>
              <a:rPr lang="en-IN" b="1" dirty="0">
                <a:solidFill>
                  <a:srgbClr val="E14B25"/>
                </a:solidFill>
              </a:rPr>
              <a:t>33 </a:t>
            </a:r>
            <a:r>
              <a:rPr lang="en-IN" b="1" dirty="0" smtClean="0">
                <a:solidFill>
                  <a:srgbClr val="E14B25"/>
                </a:solidFill>
              </a:rPr>
              <a:t>Lakhs</a:t>
            </a:r>
            <a:endParaRPr lang="en-IN" b="1" dirty="0">
              <a:solidFill>
                <a:srgbClr val="E14B25"/>
              </a:solidFill>
            </a:endParaRPr>
          </a:p>
        </p:txBody>
      </p:sp>
      <p:graphicFrame>
        <p:nvGraphicFramePr>
          <p:cNvPr id="11" name="Chart 10"/>
          <p:cNvGraphicFramePr>
            <a:graphicFrameLocks/>
          </p:cNvGraphicFramePr>
          <p:nvPr>
            <p:extLst>
              <p:ext uri="{D42A27DB-BD31-4B8C-83A1-F6EECF244321}">
                <p14:modId xmlns:p14="http://schemas.microsoft.com/office/powerpoint/2010/main" val="4201047956"/>
              </p:ext>
            </p:extLst>
          </p:nvPr>
        </p:nvGraphicFramePr>
        <p:xfrm>
          <a:off x="-3999039" y="1085045"/>
          <a:ext cx="17452975" cy="9469212"/>
        </p:xfrm>
        <a:graphic>
          <a:graphicData uri="http://schemas.openxmlformats.org/drawingml/2006/chart">
            <c:chart xmlns:c="http://schemas.openxmlformats.org/drawingml/2006/chart" xmlns:r="http://schemas.openxmlformats.org/officeDocument/2006/relationships" r:id="rId2"/>
          </a:graphicData>
        </a:graphic>
      </p:graphicFrame>
      <p:sp>
        <p:nvSpPr>
          <p:cNvPr id="15" name="Rectangle 14"/>
          <p:cNvSpPr/>
          <p:nvPr/>
        </p:nvSpPr>
        <p:spPr>
          <a:xfrm>
            <a:off x="1386913" y="3271999"/>
            <a:ext cx="2932657" cy="947332"/>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IN" dirty="0" smtClean="0">
                <a:solidFill>
                  <a:srgbClr val="764887"/>
                </a:solidFill>
                <a:latin typeface="Calibri" panose="020F0502020204030204" pitchFamily="34" charset="0"/>
                <a:cs typeface="Calibri" panose="020F0502020204030204" pitchFamily="34" charset="0"/>
              </a:rPr>
              <a:t>ELSS </a:t>
            </a:r>
            <a:r>
              <a:rPr lang="en-IN" dirty="0">
                <a:solidFill>
                  <a:srgbClr val="764887"/>
                </a:solidFill>
                <a:latin typeface="Calibri" panose="020F0502020204030204" pitchFamily="34" charset="0"/>
                <a:cs typeface="Calibri" panose="020F0502020204030204" pitchFamily="34" charset="0"/>
              </a:rPr>
              <a:t>Inflation Adjusted</a:t>
            </a:r>
            <a:r>
              <a:rPr lang="en-IN" dirty="0" smtClean="0">
                <a:solidFill>
                  <a:srgbClr val="764887"/>
                </a:solidFill>
                <a:latin typeface="Calibri" panose="020F0502020204030204" pitchFamily="34" charset="0"/>
                <a:cs typeface="Calibri" panose="020F0502020204030204" pitchFamily="34" charset="0"/>
              </a:rPr>
              <a:t> </a:t>
            </a:r>
            <a:r>
              <a:rPr lang="en-IN" dirty="0">
                <a:solidFill>
                  <a:srgbClr val="764887"/>
                </a:solidFill>
                <a:latin typeface="Calibri" panose="020F0502020204030204" pitchFamily="34" charset="0"/>
                <a:cs typeface="Calibri" panose="020F0502020204030204" pitchFamily="34" charset="0"/>
              </a:rPr>
              <a:t>Market Value: </a:t>
            </a:r>
            <a:r>
              <a:rPr lang="en-IN" b="1" dirty="0" smtClean="0">
                <a:solidFill>
                  <a:srgbClr val="E14B25"/>
                </a:solidFill>
              </a:rPr>
              <a:t>3.19 </a:t>
            </a:r>
            <a:r>
              <a:rPr lang="en-IN" b="1" dirty="0">
                <a:solidFill>
                  <a:srgbClr val="E14B25"/>
                </a:solidFill>
              </a:rPr>
              <a:t>Crores</a:t>
            </a:r>
          </a:p>
        </p:txBody>
      </p:sp>
      <p:sp>
        <p:nvSpPr>
          <p:cNvPr id="16" name="Rectangle 15"/>
          <p:cNvSpPr/>
          <p:nvPr/>
        </p:nvSpPr>
        <p:spPr>
          <a:xfrm>
            <a:off x="8131583" y="4033171"/>
            <a:ext cx="3285583" cy="575012"/>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IN" dirty="0">
                <a:solidFill>
                  <a:srgbClr val="764887"/>
                </a:solidFill>
                <a:latin typeface="Calibri" panose="020F0502020204030204" pitchFamily="34" charset="0"/>
                <a:cs typeface="Calibri" panose="020F0502020204030204" pitchFamily="34" charset="0"/>
              </a:rPr>
              <a:t>PPF Inflation Adjusted </a:t>
            </a:r>
            <a:r>
              <a:rPr lang="en-IN" dirty="0" smtClean="0">
                <a:solidFill>
                  <a:srgbClr val="764887"/>
                </a:solidFill>
                <a:latin typeface="Calibri" panose="020F0502020204030204" pitchFamily="34" charset="0"/>
                <a:cs typeface="Calibri" panose="020F0502020204030204" pitchFamily="34" charset="0"/>
              </a:rPr>
              <a:t>Value</a:t>
            </a:r>
            <a:r>
              <a:rPr lang="en-IN" dirty="0">
                <a:solidFill>
                  <a:srgbClr val="764887"/>
                </a:solidFill>
                <a:latin typeface="Calibri" panose="020F0502020204030204" pitchFamily="34" charset="0"/>
                <a:cs typeface="Calibri" panose="020F0502020204030204" pitchFamily="34" charset="0"/>
              </a:rPr>
              <a:t>: </a:t>
            </a:r>
            <a:r>
              <a:rPr lang="en-IN" b="1" dirty="0" smtClean="0">
                <a:solidFill>
                  <a:srgbClr val="E14B25"/>
                </a:solidFill>
              </a:rPr>
              <a:t>47.84 </a:t>
            </a:r>
            <a:r>
              <a:rPr lang="en-IN" b="1" dirty="0">
                <a:solidFill>
                  <a:srgbClr val="E14B25"/>
                </a:solidFill>
              </a:rPr>
              <a:t>Lakhs</a:t>
            </a:r>
          </a:p>
        </p:txBody>
      </p:sp>
      <p:sp>
        <p:nvSpPr>
          <p:cNvPr id="10" name="Rectangle 9"/>
          <p:cNvSpPr/>
          <p:nvPr/>
        </p:nvSpPr>
        <p:spPr>
          <a:xfrm>
            <a:off x="5208712" y="3208564"/>
            <a:ext cx="2404871" cy="575012"/>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IN" dirty="0" smtClean="0">
                <a:solidFill>
                  <a:srgbClr val="764887"/>
                </a:solidFill>
                <a:latin typeface="Calibri" panose="020F0502020204030204" pitchFamily="34" charset="0"/>
                <a:cs typeface="Calibri" panose="020F0502020204030204" pitchFamily="34" charset="0"/>
              </a:rPr>
              <a:t>Loss Due to Inflation: </a:t>
            </a:r>
            <a:r>
              <a:rPr lang="en-IN" b="1" dirty="0" smtClean="0">
                <a:solidFill>
                  <a:srgbClr val="E14B25"/>
                </a:solidFill>
              </a:rPr>
              <a:t>41 </a:t>
            </a:r>
            <a:r>
              <a:rPr lang="en-IN" b="1" dirty="0">
                <a:solidFill>
                  <a:srgbClr val="E14B25"/>
                </a:solidFill>
              </a:rPr>
              <a:t>Lakhs</a:t>
            </a:r>
          </a:p>
        </p:txBody>
      </p:sp>
      <p:sp>
        <p:nvSpPr>
          <p:cNvPr id="12" name="Rectangle 11"/>
          <p:cNvSpPr/>
          <p:nvPr/>
        </p:nvSpPr>
        <p:spPr>
          <a:xfrm>
            <a:off x="9566375" y="6212461"/>
            <a:ext cx="2428982" cy="317148"/>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r>
              <a:rPr lang="en-IN" dirty="0" smtClean="0">
                <a:solidFill>
                  <a:srgbClr val="764887"/>
                </a:solidFill>
                <a:latin typeface="Calibri" pitchFamily="34" charset="0"/>
                <a:cs typeface="Calibri" pitchFamily="34" charset="0"/>
              </a:rPr>
              <a:t>Data as on 16-Nov-2021</a:t>
            </a:r>
            <a:endParaRPr lang="en-IN" b="1" dirty="0">
              <a:solidFill>
                <a:srgbClr val="E14B25"/>
              </a:solidFill>
              <a:latin typeface="Calibri" pitchFamily="34" charset="0"/>
              <a:cs typeface="Calibri" pitchFamily="34" charset="0"/>
            </a:endParaRPr>
          </a:p>
        </p:txBody>
      </p:sp>
    </p:spTree>
    <p:extLst>
      <p:ext uri="{BB962C8B-B14F-4D97-AF65-F5344CB8AC3E}">
        <p14:creationId xmlns:p14="http://schemas.microsoft.com/office/powerpoint/2010/main" val="272299615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4" name="Picture 4" descr="Robert Glasser - Mediator &amp;amp; Co-Mediator - Glasser Mediation Services |  LinkedIn"/>
          <p:cNvPicPr>
            <a:picLocks noChangeAspect="1" noChangeArrowheads="1"/>
          </p:cNvPicPr>
          <p:nvPr/>
        </p:nvPicPr>
        <p:blipFill>
          <a:blip r:embed="rId2"/>
          <a:srcRect/>
          <a:stretch>
            <a:fillRect/>
          </a:stretch>
        </p:blipFill>
        <p:spPr bwMode="auto">
          <a:xfrm>
            <a:off x="261153" y="509048"/>
            <a:ext cx="11682607" cy="5841304"/>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a:xfrm>
            <a:off x="592077" y="410141"/>
            <a:ext cx="10983132" cy="747763"/>
          </a:xfrm>
        </p:spPr>
        <p:txBody>
          <a:bodyPr>
            <a:normAutofit/>
          </a:bodyPr>
          <a:lstStyle/>
          <a:p>
            <a:r>
              <a:rPr lang="en-US" sz="2400" dirty="0" smtClean="0">
                <a:solidFill>
                  <a:srgbClr val="7030A0"/>
                </a:solidFill>
                <a:latin typeface="Calibri" pitchFamily="34" charset="0"/>
                <a:cs typeface="Calibri" pitchFamily="34" charset="0"/>
              </a:rPr>
              <a:t>WHAT ARE HYBRID MUTUAL FUNDS</a:t>
            </a:r>
            <a:endParaRPr lang="en-US" sz="2400" dirty="0"/>
          </a:p>
        </p:txBody>
      </p:sp>
      <p:sp>
        <p:nvSpPr>
          <p:cNvPr id="200706" name="AutoShape 2" descr="Business Manager Vector Illustration Concept by naulicrea on Envato El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00708" name="AutoShape 4" descr="Business Manager Vector Illustration Concept by naulicrea on Envato El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00710" name="AutoShape 6" descr="Business Manager Vector Illustration Concept by naulicrea on Envato El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graphicFrame>
        <p:nvGraphicFramePr>
          <p:cNvPr id="6" name="Diagram 5"/>
          <p:cNvGraphicFramePr/>
          <p:nvPr>
            <p:extLst>
              <p:ext uri="{D42A27DB-BD31-4B8C-83A1-F6EECF244321}">
                <p14:modId xmlns:p14="http://schemas.microsoft.com/office/powerpoint/2010/main" val="1076237384"/>
              </p:ext>
            </p:extLst>
          </p:nvPr>
        </p:nvGraphicFramePr>
        <p:xfrm>
          <a:off x="699587" y="1184030"/>
          <a:ext cx="10534469"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66067" y="4167683"/>
            <a:ext cx="1867989" cy="1906546"/>
          </a:xfrm>
          <a:prstGeom prst="rect">
            <a:avLst/>
          </a:prstGeom>
        </p:spPr>
      </p:pic>
    </p:spTree>
    <p:extLst>
      <p:ext uri="{BB962C8B-B14F-4D97-AF65-F5344CB8AC3E}">
        <p14:creationId xmlns:p14="http://schemas.microsoft.com/office/powerpoint/2010/main" val="120962697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moneyhoney.co.in/images/logo.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610418" y="6626723"/>
            <a:ext cx="1307132" cy="187248"/>
          </a:xfrm>
          <a:prstGeom prst="rect">
            <a:avLst/>
          </a:prstGeom>
          <a:extLst>
            <a:ext uri="{909E8E84-426E-40DD-AFC4-6F175D3DCCD1}">
              <a14:hiddenFill xmlns:a14="http://schemas.microsoft.com/office/drawing/2010/main">
                <a:solidFill>
                  <a:srgbClr val="FFFFFF"/>
                </a:solidFill>
              </a14:hiddenFill>
            </a:ext>
          </a:extLst>
        </p:spPr>
      </p:pic>
      <p:sp>
        <p:nvSpPr>
          <p:cNvPr id="5" name="Title 2"/>
          <p:cNvSpPr txBox="1">
            <a:spLocks/>
          </p:cNvSpPr>
          <p:nvPr/>
        </p:nvSpPr>
        <p:spPr>
          <a:xfrm>
            <a:off x="292232" y="3122443"/>
            <a:ext cx="11625318" cy="631525"/>
          </a:xfrm>
          <a:prstGeom prst="rect">
            <a:avLst/>
          </a:prstGeom>
        </p:spPr>
        <p:txBody>
          <a:bodyPr>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ctr">
              <a:lnSpc>
                <a:spcPct val="90000"/>
              </a:lnSpc>
              <a:spcBef>
                <a:spcPct val="0"/>
              </a:spcBef>
              <a:defRPr/>
            </a:pPr>
            <a:r>
              <a:rPr lang="en-US" sz="4800" cap="all" dirty="0">
                <a:ln w="0"/>
                <a:latin typeface="Calibri" pitchFamily="34" charset="0"/>
                <a:ea typeface="+mj-ea"/>
                <a:cs typeface="Calibri" pitchFamily="34" charset="0"/>
              </a:rPr>
              <a:t>8</a:t>
            </a:r>
            <a:r>
              <a:rPr lang="en-US" sz="4800" cap="all" dirty="0" smtClean="0">
                <a:ln w="0"/>
                <a:latin typeface="Calibri" pitchFamily="34" charset="0"/>
                <a:ea typeface="+mj-ea"/>
                <a:cs typeface="Calibri" pitchFamily="34" charset="0"/>
              </a:rPr>
              <a:t>. ELSS vs FD</a:t>
            </a:r>
            <a:endParaRPr kumimoji="0" lang="en-US" sz="4800" i="0" u="none" strike="noStrike" kern="1200" cap="all" normalizeH="0" baseline="0" noProof="0" dirty="0">
              <a:ln w="0"/>
              <a:effectLst/>
              <a:uLnTx/>
              <a:uFillTx/>
              <a:latin typeface="Calibri" pitchFamily="34" charset="0"/>
              <a:ea typeface="+mj-ea"/>
              <a:cs typeface="Calibri" pitchFamily="34" charset="0"/>
            </a:endParaRPr>
          </a:p>
        </p:txBody>
      </p:sp>
    </p:spTree>
    <p:extLst>
      <p:ext uri="{BB962C8B-B14F-4D97-AF65-F5344CB8AC3E}">
        <p14:creationId xmlns:p14="http://schemas.microsoft.com/office/powerpoint/2010/main" val="4070226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a:xfrm>
            <a:off x="689316" y="433144"/>
            <a:ext cx="11081129" cy="747763"/>
          </a:xfrm>
        </p:spPr>
        <p:txBody>
          <a:bodyPr>
            <a:normAutofit/>
          </a:bodyPr>
          <a:lstStyle/>
          <a:p>
            <a:r>
              <a:rPr sz="2400" smtClean="0">
                <a:solidFill>
                  <a:srgbClr val="764A85"/>
                </a:solidFill>
                <a:latin typeface="Calibri" panose="020F0502020204030204" pitchFamily="34" charset="0"/>
                <a:cs typeface="Calibri" panose="020F0502020204030204" pitchFamily="34" charset="0"/>
              </a:rPr>
              <a:t>FIXED DEPOSIT </a:t>
            </a:r>
            <a:endParaRPr lang="en-US" sz="2400" dirty="0"/>
          </a:p>
        </p:txBody>
      </p:sp>
      <p:sp>
        <p:nvSpPr>
          <p:cNvPr id="14" name="TextBox 13"/>
          <p:cNvSpPr txBox="1"/>
          <p:nvPr/>
        </p:nvSpPr>
        <p:spPr>
          <a:xfrm>
            <a:off x="481914" y="1458097"/>
            <a:ext cx="11232291" cy="499213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sp>
        <p:nvSpPr>
          <p:cNvPr id="17" name="TextBox 16"/>
          <p:cNvSpPr txBox="1"/>
          <p:nvPr/>
        </p:nvSpPr>
        <p:spPr>
          <a:xfrm>
            <a:off x="716001" y="1550968"/>
            <a:ext cx="6704012" cy="4322756"/>
          </a:xfrm>
          <a:prstGeom prst="rect">
            <a:avLst/>
          </a:prstGeom>
        </p:spPr>
        <p:txBody>
          <a:bodyPr vert="horz" wrap="square" lIns="91440" tIns="45720" rIns="91440" bIns="45720" rtlCol="0">
            <a:noAutofit/>
          </a:bodyPr>
          <a:lstStyle/>
          <a:p>
            <a:pPr marL="0" indent="0" algn="l">
              <a:spcAft>
                <a:spcPts val="600"/>
              </a:spcAft>
              <a:buFont typeface="Wingdings" pitchFamily="2" charset="2"/>
              <a:buChar char="v"/>
            </a:pPr>
            <a:r>
              <a:rPr lang="en-US" sz="2000" b="1" dirty="0" smtClean="0">
                <a:solidFill>
                  <a:srgbClr val="E14B25"/>
                </a:solidFill>
                <a:latin typeface="Calibri" pitchFamily="34" charset="0"/>
                <a:cs typeface="Calibri" pitchFamily="34" charset="0"/>
              </a:rPr>
              <a:t>Mr Ajay: </a:t>
            </a:r>
            <a:r>
              <a:rPr lang="en-US" sz="2000" dirty="0" smtClean="0">
                <a:solidFill>
                  <a:srgbClr val="7030A0"/>
                </a:solidFill>
                <a:latin typeface="Calibri" pitchFamily="34" charset="0"/>
                <a:cs typeface="Calibri" pitchFamily="34" charset="0"/>
              </a:rPr>
              <a:t>Do you know about the most famous and traditional way of saving taxes?</a:t>
            </a:r>
          </a:p>
          <a:p>
            <a:pPr marL="0" indent="0" algn="l">
              <a:spcAft>
                <a:spcPts val="600"/>
              </a:spcAft>
              <a:buFont typeface="Wingdings" pitchFamily="2" charset="2"/>
              <a:buChar char="v"/>
            </a:pPr>
            <a:endParaRPr lang="en-US" sz="2000" dirty="0" smtClean="0">
              <a:solidFill>
                <a:srgbClr val="7030A0"/>
              </a:solidFill>
              <a:latin typeface="Calibri" pitchFamily="34" charset="0"/>
              <a:cs typeface="Calibri" pitchFamily="34" charset="0"/>
            </a:endParaRPr>
          </a:p>
          <a:p>
            <a:pPr marL="0" indent="0" algn="l">
              <a:spcAft>
                <a:spcPts val="600"/>
              </a:spcAft>
              <a:buFont typeface="Wingdings" pitchFamily="2" charset="2"/>
              <a:buChar char="v"/>
            </a:pPr>
            <a:r>
              <a:rPr lang="en-US" sz="2000" b="1" dirty="0" smtClean="0">
                <a:solidFill>
                  <a:srgbClr val="E14B25"/>
                </a:solidFill>
                <a:latin typeface="Calibri" pitchFamily="34" charset="0"/>
                <a:cs typeface="Calibri" pitchFamily="34" charset="0"/>
              </a:rPr>
              <a:t>Ms Pooja:</a:t>
            </a:r>
            <a:r>
              <a:rPr lang="en-US" sz="2000" dirty="0" smtClean="0">
                <a:solidFill>
                  <a:srgbClr val="7030A0"/>
                </a:solidFill>
                <a:latin typeface="Calibri" pitchFamily="34" charset="0"/>
                <a:cs typeface="Calibri" pitchFamily="34" charset="0"/>
              </a:rPr>
              <a:t> Is it fixed deposits?</a:t>
            </a:r>
          </a:p>
          <a:p>
            <a:pPr marL="0" indent="0" algn="l">
              <a:spcAft>
                <a:spcPts val="600"/>
              </a:spcAft>
              <a:buFont typeface="Wingdings" pitchFamily="2" charset="2"/>
              <a:buChar char="v"/>
            </a:pPr>
            <a:endParaRPr lang="en-US" sz="2000" dirty="0" smtClean="0">
              <a:solidFill>
                <a:srgbClr val="7030A0"/>
              </a:solidFill>
              <a:latin typeface="Calibri" pitchFamily="34" charset="0"/>
              <a:cs typeface="Calibri" pitchFamily="34" charset="0"/>
            </a:endParaRPr>
          </a:p>
          <a:p>
            <a:pPr>
              <a:spcAft>
                <a:spcPts val="600"/>
              </a:spcAft>
              <a:buFont typeface="Wingdings" pitchFamily="2" charset="2"/>
              <a:buChar char="v"/>
            </a:pPr>
            <a:r>
              <a:rPr lang="en-US" sz="2000" b="1" dirty="0" smtClean="0">
                <a:solidFill>
                  <a:srgbClr val="E14B25"/>
                </a:solidFill>
                <a:latin typeface="Calibri" pitchFamily="34" charset="0"/>
                <a:cs typeface="Calibri" pitchFamily="34" charset="0"/>
              </a:rPr>
              <a:t>Mr. Ajay:</a:t>
            </a:r>
            <a:r>
              <a:rPr lang="en-US" sz="2000" b="1" dirty="0" smtClean="0">
                <a:solidFill>
                  <a:srgbClr val="764987"/>
                </a:solidFill>
                <a:latin typeface="Calibri" pitchFamily="34" charset="0"/>
                <a:cs typeface="Calibri" pitchFamily="34" charset="0"/>
              </a:rPr>
              <a:t> </a:t>
            </a:r>
            <a:r>
              <a:rPr lang="en-US" sz="2000" dirty="0" smtClean="0">
                <a:solidFill>
                  <a:srgbClr val="764987"/>
                </a:solidFill>
                <a:latin typeface="Calibri" pitchFamily="34" charset="0"/>
                <a:cs typeface="Calibri" pitchFamily="34" charset="0"/>
              </a:rPr>
              <a:t> Correct, in </a:t>
            </a:r>
            <a:r>
              <a:rPr lang="en-US" sz="2000" dirty="0" smtClean="0">
                <a:solidFill>
                  <a:srgbClr val="7030A0"/>
                </a:solidFill>
                <a:latin typeface="Calibri" pitchFamily="34" charset="0"/>
                <a:cs typeface="Calibri" pitchFamily="34" charset="0"/>
              </a:rPr>
              <a:t>a Tax Savings Fixed Deposit, the sum of money is blocked for </a:t>
            </a:r>
            <a:r>
              <a:rPr lang="en-US" sz="2000" b="1" dirty="0" smtClean="0">
                <a:solidFill>
                  <a:srgbClr val="7030A0"/>
                </a:solidFill>
                <a:latin typeface="Calibri" pitchFamily="34" charset="0"/>
                <a:cs typeface="Calibri" pitchFamily="34" charset="0"/>
              </a:rPr>
              <a:t>5 years.</a:t>
            </a:r>
          </a:p>
          <a:p>
            <a:pPr>
              <a:spcAft>
                <a:spcPts val="600"/>
              </a:spcAft>
              <a:buFont typeface="Wingdings" pitchFamily="2" charset="2"/>
              <a:buChar char="v"/>
            </a:pPr>
            <a:r>
              <a:rPr lang="en-US" sz="2000" dirty="0">
                <a:solidFill>
                  <a:srgbClr val="7030A0"/>
                </a:solidFill>
                <a:latin typeface="Calibri" pitchFamily="34" charset="0"/>
                <a:cs typeface="Calibri" pitchFamily="34" charset="0"/>
              </a:rPr>
              <a:t>Interest received on FDs </a:t>
            </a:r>
            <a:r>
              <a:rPr lang="en-US" sz="2000" b="1" dirty="0" smtClean="0">
                <a:solidFill>
                  <a:srgbClr val="7030A0"/>
                </a:solidFill>
                <a:latin typeface="Calibri" pitchFamily="34" charset="0"/>
                <a:cs typeface="Calibri" pitchFamily="34" charset="0"/>
              </a:rPr>
              <a:t>are taxable</a:t>
            </a:r>
            <a:r>
              <a:rPr lang="en-US" sz="2000" dirty="0" smtClean="0">
                <a:solidFill>
                  <a:srgbClr val="7030A0"/>
                </a:solidFill>
                <a:latin typeface="Calibri" pitchFamily="34" charset="0"/>
                <a:cs typeface="Calibri" pitchFamily="34" charset="0"/>
              </a:rPr>
              <a:t>, which further reduces the net amount you earn.</a:t>
            </a:r>
          </a:p>
          <a:p>
            <a:pPr>
              <a:spcAft>
                <a:spcPts val="600"/>
              </a:spcAft>
              <a:buFont typeface="Wingdings" pitchFamily="2" charset="2"/>
              <a:buChar char="v"/>
            </a:pPr>
            <a:r>
              <a:rPr lang="en-US" sz="2000" dirty="0" smtClean="0">
                <a:solidFill>
                  <a:srgbClr val="7030A0"/>
                </a:solidFill>
                <a:latin typeface="Calibri" pitchFamily="34" charset="0"/>
                <a:cs typeface="Calibri" pitchFamily="34" charset="0"/>
              </a:rPr>
              <a:t> FD </a:t>
            </a:r>
            <a:r>
              <a:rPr lang="en-US" sz="2000" b="1" dirty="0" smtClean="0">
                <a:solidFill>
                  <a:srgbClr val="7030A0"/>
                </a:solidFill>
                <a:latin typeface="Calibri" pitchFamily="34" charset="0"/>
                <a:cs typeface="Calibri" pitchFamily="34" charset="0"/>
              </a:rPr>
              <a:t>interest is taxable </a:t>
            </a:r>
            <a:r>
              <a:rPr lang="en-US" sz="2000" dirty="0" smtClean="0">
                <a:solidFill>
                  <a:srgbClr val="7030A0"/>
                </a:solidFill>
                <a:latin typeface="Calibri" pitchFamily="34" charset="0"/>
                <a:cs typeface="Calibri" pitchFamily="34" charset="0"/>
              </a:rPr>
              <a:t>at your </a:t>
            </a:r>
            <a:r>
              <a:rPr lang="en-US" sz="2000" b="1" dirty="0" smtClean="0">
                <a:solidFill>
                  <a:srgbClr val="7030A0"/>
                </a:solidFill>
                <a:latin typeface="Calibri" pitchFamily="34" charset="0"/>
                <a:cs typeface="Calibri" pitchFamily="34" charset="0"/>
              </a:rPr>
              <a:t>current tax slab</a:t>
            </a:r>
            <a:r>
              <a:rPr lang="en-US" sz="2000" dirty="0" smtClean="0">
                <a:solidFill>
                  <a:srgbClr val="7030A0"/>
                </a:solidFill>
                <a:latin typeface="Calibri" pitchFamily="34" charset="0"/>
                <a:cs typeface="Calibri" pitchFamily="34" charset="0"/>
              </a:rPr>
              <a:t>. The higher your income, the lower your FD return will be.</a:t>
            </a:r>
          </a:p>
          <a:p>
            <a:pPr>
              <a:lnSpc>
                <a:spcPts val="1800"/>
              </a:lnSpc>
              <a:spcAft>
                <a:spcPts val="600"/>
              </a:spcAft>
            </a:pPr>
            <a:endParaRPr lang="en-US" sz="1600" dirty="0" smtClean="0">
              <a:solidFill>
                <a:srgbClr val="7030A0"/>
              </a:solidFill>
            </a:endParaRPr>
          </a:p>
          <a:p>
            <a:pPr>
              <a:lnSpc>
                <a:spcPts val="1800"/>
              </a:lnSpc>
              <a:spcAft>
                <a:spcPts val="600"/>
              </a:spcAft>
            </a:pPr>
            <a:endParaRPr lang="en-US" sz="1200" dirty="0" smtClean="0"/>
          </a:p>
          <a:p>
            <a:pPr>
              <a:lnSpc>
                <a:spcPts val="1800"/>
              </a:lnSpc>
              <a:spcAft>
                <a:spcPts val="600"/>
              </a:spcAft>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73730" name="Picture 2" descr="Deposit PNG Transparent Images | PNG All"/>
          <p:cNvPicPr>
            <a:picLocks noChangeAspect="1" noChangeArrowheads="1"/>
          </p:cNvPicPr>
          <p:nvPr/>
        </p:nvPicPr>
        <p:blipFill>
          <a:blip r:embed="rId4"/>
          <a:srcRect/>
          <a:stretch>
            <a:fillRect/>
          </a:stretch>
        </p:blipFill>
        <p:spPr bwMode="auto">
          <a:xfrm>
            <a:off x="7037883" y="2173239"/>
            <a:ext cx="4676322" cy="2900944"/>
          </a:xfrm>
          <a:prstGeom prst="rect">
            <a:avLst/>
          </a:prstGeom>
          <a:noFill/>
        </p:spPr>
      </p:pic>
    </p:spTree>
    <p:extLst>
      <p:ext uri="{BB962C8B-B14F-4D97-AF65-F5344CB8AC3E}">
        <p14:creationId xmlns:p14="http://schemas.microsoft.com/office/powerpoint/2010/main" val="3773348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extBox 21"/>
          <p:cNvSpPr txBox="1"/>
          <p:nvPr/>
        </p:nvSpPr>
        <p:spPr>
          <a:xfrm>
            <a:off x="7759700" y="4457700"/>
            <a:ext cx="2133600" cy="1016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graphicFrame>
        <p:nvGraphicFramePr>
          <p:cNvPr id="24" name="Diagram 23"/>
          <p:cNvGraphicFramePr/>
          <p:nvPr>
            <p:extLst>
              <p:ext uri="{D42A27DB-BD31-4B8C-83A1-F6EECF244321}">
                <p14:modId xmlns:p14="http://schemas.microsoft.com/office/powerpoint/2010/main" val="3342646170"/>
              </p:ext>
            </p:extLst>
          </p:nvPr>
        </p:nvGraphicFramePr>
        <p:xfrm>
          <a:off x="1161807" y="1356954"/>
          <a:ext cx="9744890" cy="50161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itle 4"/>
          <p:cNvSpPr>
            <a:spLocks noGrp="1"/>
          </p:cNvSpPr>
          <p:nvPr>
            <p:ph type="title"/>
          </p:nvPr>
        </p:nvSpPr>
        <p:spPr/>
        <p:txBody>
          <a:bodyPr>
            <a:normAutofit/>
          </a:bodyPr>
          <a:lstStyle/>
          <a:p>
            <a:r>
              <a:rPr smtClean="0">
                <a:solidFill>
                  <a:srgbClr val="7030A0"/>
                </a:solidFill>
                <a:latin typeface="Calibri" pitchFamily="34" charset="0"/>
                <a:cs typeface="Calibri" pitchFamily="34" charset="0"/>
              </a:rPr>
              <a:t>Why ELSS is prefered over FD </a:t>
            </a:r>
            <a:endParaRPr lang="en-US" dirty="0">
              <a:solidFill>
                <a:srgbClr val="7030A0"/>
              </a:solidFill>
              <a:latin typeface="Calibri" pitchFamily="34" charset="0"/>
              <a:cs typeface="Calibri" pitchFamily="34" charset="0"/>
            </a:endParaRPr>
          </a:p>
        </p:txBody>
      </p:sp>
    </p:spTree>
    <p:extLst>
      <p:ext uri="{BB962C8B-B14F-4D97-AF65-F5344CB8AC3E}">
        <p14:creationId xmlns:p14="http://schemas.microsoft.com/office/powerpoint/2010/main" val="125982334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4294967295"/>
          </p:nvPr>
        </p:nvSpPr>
        <p:spPr>
          <a:xfrm>
            <a:off x="0" y="6356350"/>
            <a:ext cx="2743200" cy="365125"/>
          </a:xfrm>
        </p:spPr>
        <p:txBody>
          <a:bodyPr/>
          <a:lstStyle/>
          <a:p>
            <a:r>
              <a:rPr lang="en-US" smtClean="0"/>
              <a:t>16-Oct-2021</a:t>
            </a:r>
            <a:endParaRPr lang="en-US" dirty="0"/>
          </a:p>
        </p:txBody>
      </p:sp>
      <p:sp>
        <p:nvSpPr>
          <p:cNvPr id="4" name="Slide Number Placeholder 3"/>
          <p:cNvSpPr>
            <a:spLocks noGrp="1"/>
          </p:cNvSpPr>
          <p:nvPr>
            <p:ph type="sldNum" sz="quarter" idx="4294967295"/>
          </p:nvPr>
        </p:nvSpPr>
        <p:spPr>
          <a:xfrm>
            <a:off x="9448800" y="6356350"/>
            <a:ext cx="2743200" cy="365125"/>
          </a:xfrm>
        </p:spPr>
        <p:txBody>
          <a:bodyPr/>
          <a:lstStyle/>
          <a:p>
            <a:fld id="{3359379A-16E2-4C4A-96D0-A52C442257E7}" type="slidenum">
              <a:rPr lang="en-US" smtClean="0"/>
              <a:pPr/>
              <a:t>63</a:t>
            </a:fld>
            <a:endParaRPr lang="en-US" dirty="0"/>
          </a:p>
        </p:txBody>
      </p:sp>
      <p:graphicFrame>
        <p:nvGraphicFramePr>
          <p:cNvPr id="5" name="Chart 4"/>
          <p:cNvGraphicFramePr>
            <a:graphicFrameLocks/>
          </p:cNvGraphicFramePr>
          <p:nvPr>
            <p:extLst>
              <p:ext uri="{D42A27DB-BD31-4B8C-83A1-F6EECF244321}">
                <p14:modId xmlns:p14="http://schemas.microsoft.com/office/powerpoint/2010/main" val="456161939"/>
              </p:ext>
            </p:extLst>
          </p:nvPr>
        </p:nvGraphicFramePr>
        <p:xfrm>
          <a:off x="-4114800" y="437231"/>
          <a:ext cx="17325975" cy="9940926"/>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4789217" y="563685"/>
            <a:ext cx="3042756" cy="923330"/>
          </a:xfrm>
          <a:prstGeom prst="rect">
            <a:avLst/>
          </a:prstGeom>
        </p:spPr>
        <p:txBody>
          <a:bodyPr wrap="none">
            <a:spAutoFit/>
          </a:bodyPr>
          <a:lstStyle/>
          <a:p>
            <a:pPr algn="ctr"/>
            <a:r>
              <a:rPr lang="en-IN" dirty="0" smtClean="0">
                <a:solidFill>
                  <a:srgbClr val="764887"/>
                </a:solidFill>
                <a:latin typeface="Calibri" panose="020F0502020204030204" pitchFamily="34" charset="0"/>
                <a:cs typeface="Calibri" panose="020F0502020204030204" pitchFamily="34" charset="0"/>
              </a:rPr>
              <a:t>Tenure: </a:t>
            </a:r>
            <a:r>
              <a:rPr lang="en-IN" b="1" dirty="0" smtClean="0">
                <a:solidFill>
                  <a:srgbClr val="E14B25"/>
                </a:solidFill>
              </a:rPr>
              <a:t>21.64 Years</a:t>
            </a:r>
          </a:p>
          <a:p>
            <a:pPr algn="ctr"/>
            <a:r>
              <a:rPr lang="en-IN" dirty="0" smtClean="0">
                <a:solidFill>
                  <a:srgbClr val="764887"/>
                </a:solidFill>
                <a:latin typeface="Calibri" panose="020F0502020204030204" pitchFamily="34" charset="0"/>
                <a:cs typeface="Calibri" panose="020F0502020204030204" pitchFamily="34" charset="0"/>
              </a:rPr>
              <a:t>Yearly Investment: </a:t>
            </a:r>
            <a:r>
              <a:rPr lang="en-IN" b="1" dirty="0" smtClean="0">
                <a:solidFill>
                  <a:srgbClr val="E14B25"/>
                </a:solidFill>
              </a:rPr>
              <a:t>1.50 </a:t>
            </a:r>
            <a:r>
              <a:rPr lang="en-IN" b="1" dirty="0" err="1" smtClean="0">
                <a:solidFill>
                  <a:srgbClr val="E14B25"/>
                </a:solidFill>
              </a:rPr>
              <a:t>Lakhs</a:t>
            </a:r>
            <a:endParaRPr lang="en-IN" b="1" dirty="0" smtClean="0">
              <a:solidFill>
                <a:srgbClr val="E14B25"/>
              </a:solidFill>
            </a:endParaRPr>
          </a:p>
          <a:p>
            <a:pPr algn="ctr"/>
            <a:r>
              <a:rPr lang="en-IN" dirty="0" smtClean="0">
                <a:solidFill>
                  <a:srgbClr val="764887"/>
                </a:solidFill>
                <a:latin typeface="Calibri" panose="020F0502020204030204" pitchFamily="34" charset="0"/>
                <a:cs typeface="Calibri" panose="020F0502020204030204" pitchFamily="34" charset="0"/>
              </a:rPr>
              <a:t>Total Investment: </a:t>
            </a:r>
            <a:r>
              <a:rPr lang="en-IN" b="1" dirty="0" smtClean="0">
                <a:solidFill>
                  <a:srgbClr val="E14B25"/>
                </a:solidFill>
              </a:rPr>
              <a:t>33 </a:t>
            </a:r>
            <a:r>
              <a:rPr lang="en-IN" b="1" dirty="0" err="1" smtClean="0">
                <a:solidFill>
                  <a:srgbClr val="E14B25"/>
                </a:solidFill>
              </a:rPr>
              <a:t>Lakhs</a:t>
            </a:r>
            <a:endParaRPr lang="en-IN" b="1" dirty="0">
              <a:solidFill>
                <a:srgbClr val="E14B25"/>
              </a:solidFill>
            </a:endParaRPr>
          </a:p>
        </p:txBody>
      </p:sp>
      <p:sp>
        <p:nvSpPr>
          <p:cNvPr id="7" name="Rectangle 6"/>
          <p:cNvSpPr/>
          <p:nvPr/>
        </p:nvSpPr>
        <p:spPr>
          <a:xfrm>
            <a:off x="9566375" y="6212461"/>
            <a:ext cx="2428982" cy="317148"/>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r>
              <a:rPr lang="en-IN" dirty="0" smtClean="0">
                <a:solidFill>
                  <a:srgbClr val="764887"/>
                </a:solidFill>
                <a:latin typeface="Calibri" pitchFamily="34" charset="0"/>
                <a:cs typeface="Calibri" pitchFamily="34" charset="0"/>
              </a:rPr>
              <a:t>Data as on 16-Nov-2021</a:t>
            </a:r>
            <a:endParaRPr lang="en-IN" b="1" dirty="0">
              <a:solidFill>
                <a:srgbClr val="E14B25"/>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4294967295"/>
          </p:nvPr>
        </p:nvSpPr>
        <p:spPr>
          <a:xfrm>
            <a:off x="0" y="6356350"/>
            <a:ext cx="2743200" cy="365125"/>
          </a:xfrm>
        </p:spPr>
        <p:txBody>
          <a:bodyPr/>
          <a:lstStyle/>
          <a:p>
            <a:r>
              <a:rPr lang="en-US" smtClean="0"/>
              <a:t>16-Oct-2021</a:t>
            </a:r>
            <a:endParaRPr lang="en-US" dirty="0"/>
          </a:p>
        </p:txBody>
      </p:sp>
      <p:sp>
        <p:nvSpPr>
          <p:cNvPr id="4" name="Slide Number Placeholder 3"/>
          <p:cNvSpPr>
            <a:spLocks noGrp="1"/>
          </p:cNvSpPr>
          <p:nvPr>
            <p:ph type="sldNum" sz="quarter" idx="4294967295"/>
          </p:nvPr>
        </p:nvSpPr>
        <p:spPr>
          <a:xfrm>
            <a:off x="9448800" y="6356350"/>
            <a:ext cx="2743200" cy="365125"/>
          </a:xfrm>
        </p:spPr>
        <p:txBody>
          <a:bodyPr/>
          <a:lstStyle/>
          <a:p>
            <a:fld id="{3359379A-16E2-4C4A-96D0-A52C442257E7}" type="slidenum">
              <a:rPr lang="en-US" smtClean="0"/>
              <a:pPr/>
              <a:t>64</a:t>
            </a:fld>
            <a:endParaRPr lang="en-US" dirty="0"/>
          </a:p>
        </p:txBody>
      </p:sp>
      <p:graphicFrame>
        <p:nvGraphicFramePr>
          <p:cNvPr id="5" name="Chart 4"/>
          <p:cNvGraphicFramePr>
            <a:graphicFrameLocks/>
          </p:cNvGraphicFramePr>
          <p:nvPr>
            <p:extLst>
              <p:ext uri="{D42A27DB-BD31-4B8C-83A1-F6EECF244321}">
                <p14:modId xmlns:p14="http://schemas.microsoft.com/office/powerpoint/2010/main" val="4201047956"/>
              </p:ext>
            </p:extLst>
          </p:nvPr>
        </p:nvGraphicFramePr>
        <p:xfrm>
          <a:off x="-4273694" y="868448"/>
          <a:ext cx="17452975" cy="9469212"/>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4989372" y="3233169"/>
            <a:ext cx="3122073" cy="369332"/>
          </a:xfrm>
          <a:prstGeom prst="rect">
            <a:avLst/>
          </a:prstGeom>
        </p:spPr>
        <p:txBody>
          <a:bodyPr wrap="none">
            <a:spAutoFit/>
          </a:bodyPr>
          <a:lstStyle/>
          <a:p>
            <a:pPr algn="ctr"/>
            <a:r>
              <a:rPr lang="en-IN" dirty="0" smtClean="0">
                <a:solidFill>
                  <a:srgbClr val="764887"/>
                </a:solidFill>
                <a:latin typeface="Calibri" panose="020F0502020204030204" pitchFamily="34" charset="0"/>
                <a:cs typeface="Calibri" panose="020F0502020204030204" pitchFamily="34" charset="0"/>
              </a:rPr>
              <a:t>Loss Due to Inflation: </a:t>
            </a:r>
            <a:r>
              <a:rPr lang="en-IN" b="1" dirty="0" smtClean="0">
                <a:solidFill>
                  <a:srgbClr val="E14B25"/>
                </a:solidFill>
                <a:latin typeface="Calibri" pitchFamily="34" charset="0"/>
                <a:cs typeface="Calibri" pitchFamily="34" charset="0"/>
              </a:rPr>
              <a:t>41 </a:t>
            </a:r>
            <a:r>
              <a:rPr lang="en-IN" b="1" dirty="0" err="1" smtClean="0">
                <a:solidFill>
                  <a:srgbClr val="E14B25"/>
                </a:solidFill>
                <a:latin typeface="Calibri" pitchFamily="34" charset="0"/>
                <a:cs typeface="Calibri" pitchFamily="34" charset="0"/>
              </a:rPr>
              <a:t>Lakhs</a:t>
            </a:r>
            <a:endParaRPr lang="en-IN" b="1" dirty="0">
              <a:solidFill>
                <a:srgbClr val="E14B25"/>
              </a:solidFill>
              <a:latin typeface="Calibri" pitchFamily="34" charset="0"/>
              <a:cs typeface="Calibri" pitchFamily="34" charset="0"/>
            </a:endParaRPr>
          </a:p>
        </p:txBody>
      </p:sp>
      <p:sp>
        <p:nvSpPr>
          <p:cNvPr id="7" name="Rectangle 6"/>
          <p:cNvSpPr/>
          <p:nvPr/>
        </p:nvSpPr>
        <p:spPr>
          <a:xfrm>
            <a:off x="9566375" y="6212461"/>
            <a:ext cx="2428982" cy="317148"/>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r>
              <a:rPr lang="en-IN" dirty="0" smtClean="0">
                <a:solidFill>
                  <a:srgbClr val="764887"/>
                </a:solidFill>
                <a:latin typeface="Calibri" pitchFamily="34" charset="0"/>
                <a:cs typeface="Calibri" pitchFamily="34" charset="0"/>
              </a:rPr>
              <a:t>Data as on 16-Nov-2021</a:t>
            </a:r>
            <a:endParaRPr lang="en-IN" b="1" dirty="0">
              <a:solidFill>
                <a:srgbClr val="E14B25"/>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7759700" y="4457700"/>
            <a:ext cx="2133600" cy="1016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sp>
        <p:nvSpPr>
          <p:cNvPr id="5" name="Title 4"/>
          <p:cNvSpPr>
            <a:spLocks noGrp="1"/>
          </p:cNvSpPr>
          <p:nvPr>
            <p:ph type="title"/>
          </p:nvPr>
        </p:nvSpPr>
        <p:spPr/>
        <p:txBody>
          <a:bodyPr>
            <a:normAutofit/>
          </a:bodyPr>
          <a:lstStyle/>
          <a:p>
            <a:r>
              <a:rPr lang="en-US" dirty="0" smtClean="0">
                <a:solidFill>
                  <a:srgbClr val="7030A0"/>
                </a:solidFill>
                <a:latin typeface="Calibri" pitchFamily="34" charset="0"/>
                <a:cs typeface="Calibri" pitchFamily="34" charset="0"/>
              </a:rPr>
              <a:t>ELSS </a:t>
            </a:r>
            <a:r>
              <a:rPr lang="en-US" dirty="0">
                <a:solidFill>
                  <a:srgbClr val="7030A0"/>
                </a:solidFill>
                <a:latin typeface="Calibri" pitchFamily="34" charset="0"/>
                <a:cs typeface="Calibri" pitchFamily="34" charset="0"/>
              </a:rPr>
              <a:t>Funds vs Fixed Deposits</a:t>
            </a:r>
          </a:p>
        </p:txBody>
      </p:sp>
      <p:pic>
        <p:nvPicPr>
          <p:cNvPr id="2" name="Picture 1"/>
          <p:cNvPicPr>
            <a:picLocks noChangeAspect="1"/>
          </p:cNvPicPr>
          <p:nvPr/>
        </p:nvPicPr>
        <p:blipFill>
          <a:blip r:embed="rId3"/>
          <a:stretch>
            <a:fillRect/>
          </a:stretch>
        </p:blipFill>
        <p:spPr>
          <a:xfrm>
            <a:off x="2523879" y="2723894"/>
            <a:ext cx="7468533" cy="3811692"/>
          </a:xfrm>
          <a:prstGeom prst="rect">
            <a:avLst/>
          </a:prstGeom>
        </p:spPr>
      </p:pic>
      <p:sp>
        <p:nvSpPr>
          <p:cNvPr id="6" name="TextBox 5"/>
          <p:cNvSpPr txBox="1"/>
          <p:nvPr/>
        </p:nvSpPr>
        <p:spPr>
          <a:xfrm>
            <a:off x="604434" y="1351807"/>
            <a:ext cx="10983132" cy="872919"/>
          </a:xfrm>
          <a:prstGeom prst="rect">
            <a:avLst/>
          </a:prstGeom>
        </p:spPr>
        <p:txBody>
          <a:bodyPr vert="horz" wrap="square" lIns="91440" tIns="45720" rIns="91440" bIns="45720" rtlCol="0">
            <a:noAutofit/>
          </a:bodyPr>
          <a:lstStyle/>
          <a:p>
            <a:pPr marL="342900" indent="-342900">
              <a:buFont typeface="Wingdings" panose="05000000000000000000" pitchFamily="2" charset="2"/>
              <a:buChar char="v"/>
            </a:pPr>
            <a:r>
              <a:rPr lang="en-US" sz="2000" dirty="0" smtClean="0">
                <a:solidFill>
                  <a:srgbClr val="7030A0"/>
                </a:solidFill>
                <a:latin typeface="Calibri" pitchFamily="34" charset="0"/>
                <a:cs typeface="Calibri" pitchFamily="34" charset="0"/>
              </a:rPr>
              <a:t>Historically</a:t>
            </a:r>
            <a:r>
              <a:rPr lang="en-US" sz="2000" dirty="0">
                <a:solidFill>
                  <a:srgbClr val="7030A0"/>
                </a:solidFill>
                <a:latin typeface="Calibri" pitchFamily="34" charset="0"/>
                <a:cs typeface="Calibri" pitchFamily="34" charset="0"/>
              </a:rPr>
              <a:t>, ELSS </a:t>
            </a:r>
            <a:r>
              <a:rPr lang="en-US" sz="2000" dirty="0" smtClean="0">
                <a:solidFill>
                  <a:srgbClr val="7030A0"/>
                </a:solidFill>
                <a:latin typeface="Calibri" pitchFamily="34" charset="0"/>
                <a:cs typeface="Calibri" pitchFamily="34" charset="0"/>
              </a:rPr>
              <a:t>Funds </a:t>
            </a:r>
            <a:r>
              <a:rPr lang="en-US" sz="2000" dirty="0">
                <a:solidFill>
                  <a:srgbClr val="7030A0"/>
                </a:solidFill>
                <a:latin typeface="Calibri" pitchFamily="34" charset="0"/>
                <a:cs typeface="Calibri" pitchFamily="34" charset="0"/>
              </a:rPr>
              <a:t>have given more returns than Bank Fixed Deposits (Assuming 6% p.a.). </a:t>
            </a:r>
            <a:endParaRPr lang="en-US" sz="2000" dirty="0" smtClean="0">
              <a:solidFill>
                <a:srgbClr val="7030A0"/>
              </a:solidFill>
              <a:latin typeface="Calibri" pitchFamily="34" charset="0"/>
              <a:cs typeface="Calibri" pitchFamily="34" charset="0"/>
            </a:endParaRPr>
          </a:p>
          <a:p>
            <a:pPr marL="342900" indent="-342900">
              <a:buFont typeface="Wingdings" panose="05000000000000000000" pitchFamily="2" charset="2"/>
              <a:buChar char="v"/>
            </a:pPr>
            <a:r>
              <a:rPr lang="en-US" sz="2000" dirty="0" smtClean="0">
                <a:solidFill>
                  <a:srgbClr val="7030A0"/>
                </a:solidFill>
                <a:latin typeface="Calibri" pitchFamily="34" charset="0"/>
                <a:cs typeface="Calibri" pitchFamily="34" charset="0"/>
              </a:rPr>
              <a:t>As </a:t>
            </a:r>
            <a:r>
              <a:rPr lang="en-US" sz="2000" dirty="0">
                <a:solidFill>
                  <a:srgbClr val="7030A0"/>
                </a:solidFill>
                <a:latin typeface="Calibri" pitchFamily="34" charset="0"/>
                <a:cs typeface="Calibri" pitchFamily="34" charset="0"/>
              </a:rPr>
              <a:t>the investment horizon increases, the chances of getting less than Fixed Deposit becomes 0%.</a:t>
            </a:r>
          </a:p>
          <a:p>
            <a:pPr>
              <a:lnSpc>
                <a:spcPts val="1800"/>
              </a:lnSpc>
              <a:spcAft>
                <a:spcPts val="600"/>
              </a:spcAft>
            </a:pPr>
            <a:endParaRPr lang="en-US" sz="1200" dirty="0" smtClean="0"/>
          </a:p>
          <a:p>
            <a:pPr>
              <a:lnSpc>
                <a:spcPts val="1800"/>
              </a:lnSpc>
              <a:spcAft>
                <a:spcPts val="600"/>
              </a:spcAft>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4"/>
          <a:stretch>
            <a:fillRect/>
          </a:stretch>
        </p:blipFill>
        <p:spPr>
          <a:xfrm>
            <a:off x="4068487" y="2118337"/>
            <a:ext cx="4379316" cy="605557"/>
          </a:xfrm>
          <a:prstGeom prst="rect">
            <a:avLst/>
          </a:prstGeom>
        </p:spPr>
      </p:pic>
    </p:spTree>
    <p:extLst>
      <p:ext uri="{BB962C8B-B14F-4D97-AF65-F5344CB8AC3E}">
        <p14:creationId xmlns:p14="http://schemas.microsoft.com/office/powerpoint/2010/main" val="15905981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descr="Warren Buffett Quote: “We don&amp;#39;t have to be smarter than the rest. We have to"/>
          <p:cNvPicPr>
            <a:picLocks noChangeAspect="1" noChangeArrowheads="1"/>
          </p:cNvPicPr>
          <p:nvPr/>
        </p:nvPicPr>
        <p:blipFill>
          <a:blip r:embed="rId2" cstate="email"/>
          <a:srcRect/>
          <a:stretch>
            <a:fillRect/>
          </a:stretch>
        </p:blipFill>
        <p:spPr bwMode="auto">
          <a:xfrm>
            <a:off x="461913" y="259446"/>
            <a:ext cx="11163495" cy="6279466"/>
          </a:xfrm>
          <a:prstGeom prst="rect">
            <a:avLst/>
          </a:prstGeom>
          <a:noFill/>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moneyhoney.co.in/images/logo.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610418" y="6626723"/>
            <a:ext cx="1307132" cy="187248"/>
          </a:xfrm>
          <a:prstGeom prst="rect">
            <a:avLst/>
          </a:prstGeom>
          <a:extLst>
            <a:ext uri="{909E8E84-426E-40DD-AFC4-6F175D3DCCD1}">
              <a14:hiddenFill xmlns:a14="http://schemas.microsoft.com/office/drawing/2010/main">
                <a:solidFill>
                  <a:srgbClr val="FFFFFF"/>
                </a:solidFill>
              </a14:hiddenFill>
            </a:ext>
          </a:extLst>
        </p:spPr>
      </p:pic>
      <p:sp>
        <p:nvSpPr>
          <p:cNvPr id="5" name="Title 2"/>
          <p:cNvSpPr txBox="1">
            <a:spLocks/>
          </p:cNvSpPr>
          <p:nvPr/>
        </p:nvSpPr>
        <p:spPr>
          <a:xfrm>
            <a:off x="292232" y="3122443"/>
            <a:ext cx="11625318" cy="631525"/>
          </a:xfrm>
          <a:prstGeom prst="rect">
            <a:avLst/>
          </a:prstGeom>
        </p:spPr>
        <p:txBody>
          <a:bodyPr>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ctr">
              <a:lnSpc>
                <a:spcPct val="90000"/>
              </a:lnSpc>
              <a:spcBef>
                <a:spcPct val="0"/>
              </a:spcBef>
              <a:defRPr/>
            </a:pPr>
            <a:r>
              <a:rPr lang="en-US" sz="4800" cap="all" dirty="0">
                <a:ln w="0"/>
                <a:latin typeface="Calibri" pitchFamily="34" charset="0"/>
                <a:ea typeface="+mj-ea"/>
                <a:cs typeface="Calibri" pitchFamily="34" charset="0"/>
              </a:rPr>
              <a:t>9</a:t>
            </a:r>
            <a:r>
              <a:rPr lang="en-US" sz="4800" cap="all" dirty="0" smtClean="0">
                <a:ln w="0"/>
                <a:latin typeface="Calibri" pitchFamily="34" charset="0"/>
                <a:ea typeface="+mj-ea"/>
                <a:cs typeface="Calibri" pitchFamily="34" charset="0"/>
              </a:rPr>
              <a:t>. ELSS vs NSC</a:t>
            </a:r>
            <a:endParaRPr kumimoji="0" lang="en-US" sz="4800" i="0" u="none" strike="noStrike" kern="1200" cap="all" normalizeH="0" baseline="0" noProof="0" dirty="0">
              <a:ln w="0"/>
              <a:effectLst/>
              <a:uLnTx/>
              <a:uFillTx/>
              <a:latin typeface="Calibri" pitchFamily="34" charset="0"/>
              <a:ea typeface="+mj-ea"/>
              <a:cs typeface="Calibri" pitchFamily="34" charset="0"/>
            </a:endParaRPr>
          </a:p>
        </p:txBody>
      </p:sp>
    </p:spTree>
    <p:extLst>
      <p:ext uri="{BB962C8B-B14F-4D97-AF65-F5344CB8AC3E}">
        <p14:creationId xmlns:p14="http://schemas.microsoft.com/office/powerpoint/2010/main" val="26932144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a:xfrm>
            <a:off x="613750" y="424207"/>
            <a:ext cx="10983132" cy="747763"/>
          </a:xfrm>
        </p:spPr>
        <p:txBody>
          <a:bodyPr>
            <a:normAutofit/>
          </a:bodyPr>
          <a:lstStyle/>
          <a:p>
            <a:r>
              <a:rPr lang="en-US" sz="2400" dirty="0" smtClean="0">
                <a:solidFill>
                  <a:srgbClr val="764A85"/>
                </a:solidFill>
                <a:latin typeface="Calibri" panose="020F0502020204030204" pitchFamily="34" charset="0"/>
                <a:cs typeface="Calibri" panose="020F0502020204030204" pitchFamily="34" charset="0"/>
              </a:rPr>
              <a:t>NATIONAL SAVING CERTIFICATE  </a:t>
            </a:r>
            <a:endParaRPr lang="en-US" sz="2400" dirty="0"/>
          </a:p>
        </p:txBody>
      </p:sp>
      <p:sp>
        <p:nvSpPr>
          <p:cNvPr id="17" name="Rectangle 16"/>
          <p:cNvSpPr/>
          <p:nvPr/>
        </p:nvSpPr>
        <p:spPr>
          <a:xfrm>
            <a:off x="809238" y="1620979"/>
            <a:ext cx="4614205" cy="3139321"/>
          </a:xfrm>
          <a:prstGeom prst="rect">
            <a:avLst/>
          </a:prstGeom>
        </p:spPr>
        <p:txBody>
          <a:bodyPr wrap="square">
            <a:spAutoFit/>
          </a:bodyPr>
          <a:lstStyle/>
          <a:p>
            <a:pPr>
              <a:buFont typeface="Wingdings" pitchFamily="2" charset="2"/>
              <a:buChar char="v"/>
            </a:pPr>
            <a:r>
              <a:rPr lang="en-US" sz="2000" b="1" dirty="0" smtClean="0">
                <a:solidFill>
                  <a:srgbClr val="E14B25"/>
                </a:solidFill>
                <a:latin typeface="Calibri" pitchFamily="34" charset="0"/>
                <a:cs typeface="Calibri" pitchFamily="34" charset="0"/>
              </a:rPr>
              <a:t>Ms Pooja:  </a:t>
            </a:r>
            <a:r>
              <a:rPr lang="en-US" sz="2000" dirty="0" smtClean="0">
                <a:solidFill>
                  <a:srgbClr val="764986"/>
                </a:solidFill>
                <a:latin typeface="Calibri" pitchFamily="34" charset="0"/>
                <a:cs typeface="Calibri" pitchFamily="34" charset="0"/>
              </a:rPr>
              <a:t>Can</a:t>
            </a:r>
            <a:r>
              <a:rPr lang="en-US" sz="2000" dirty="0" smtClean="0">
                <a:solidFill>
                  <a:srgbClr val="E14B25"/>
                </a:solidFill>
                <a:latin typeface="Calibri" pitchFamily="34" charset="0"/>
                <a:cs typeface="Calibri" pitchFamily="34" charset="0"/>
              </a:rPr>
              <a:t> </a:t>
            </a:r>
            <a:r>
              <a:rPr lang="en-US" sz="2000" dirty="0" smtClean="0">
                <a:solidFill>
                  <a:srgbClr val="7030A0"/>
                </a:solidFill>
                <a:latin typeface="Calibri" pitchFamily="34" charset="0"/>
                <a:cs typeface="Calibri" pitchFamily="34" charset="0"/>
              </a:rPr>
              <a:t>you please explain me the concept of National savings certificate.</a:t>
            </a:r>
          </a:p>
          <a:p>
            <a:pPr>
              <a:buFont typeface="Wingdings" pitchFamily="2" charset="2"/>
              <a:buChar char="v"/>
            </a:pPr>
            <a:endParaRPr lang="en-US" sz="2000" dirty="0" smtClean="0">
              <a:solidFill>
                <a:srgbClr val="7030A0"/>
              </a:solidFill>
              <a:latin typeface="Calibri" pitchFamily="34" charset="0"/>
              <a:cs typeface="Calibri" pitchFamily="34" charset="0"/>
            </a:endParaRPr>
          </a:p>
          <a:p>
            <a:pPr>
              <a:buFont typeface="Wingdings" pitchFamily="2" charset="2"/>
              <a:buChar char="v"/>
            </a:pPr>
            <a:r>
              <a:rPr lang="en-US" sz="2000" b="1" dirty="0" smtClean="0">
                <a:solidFill>
                  <a:srgbClr val="E14B25"/>
                </a:solidFill>
                <a:latin typeface="Calibri" pitchFamily="34" charset="0"/>
                <a:cs typeface="Calibri" pitchFamily="34" charset="0"/>
              </a:rPr>
              <a:t>Mr Ajay:  </a:t>
            </a:r>
            <a:r>
              <a:rPr lang="en-US" sz="2000" b="1" dirty="0" smtClean="0">
                <a:solidFill>
                  <a:srgbClr val="764986"/>
                </a:solidFill>
                <a:latin typeface="Calibri" pitchFamily="34" charset="0"/>
                <a:cs typeface="Calibri" pitchFamily="34" charset="0"/>
              </a:rPr>
              <a:t>NSC</a:t>
            </a:r>
            <a:r>
              <a:rPr lang="en-US" sz="2000" dirty="0" smtClean="0">
                <a:solidFill>
                  <a:srgbClr val="7030A0"/>
                </a:solidFill>
                <a:latin typeface="Calibri" pitchFamily="34" charset="0"/>
                <a:cs typeface="Calibri" pitchFamily="34" charset="0"/>
              </a:rPr>
              <a:t>, ie National savings certificate, is a fixed-income investment scheme backed by the government of India. </a:t>
            </a:r>
          </a:p>
          <a:p>
            <a:endParaRPr lang="en-US" sz="2000" dirty="0" smtClean="0">
              <a:solidFill>
                <a:srgbClr val="7030A0"/>
              </a:solidFill>
              <a:latin typeface="Calibri" pitchFamily="34" charset="0"/>
              <a:cs typeface="Calibri" pitchFamily="34" charset="0"/>
            </a:endParaRPr>
          </a:p>
          <a:p>
            <a:pPr>
              <a:buFont typeface="Wingdings" pitchFamily="2" charset="2"/>
              <a:buChar char="v"/>
            </a:pPr>
            <a:r>
              <a:rPr lang="en-US" sz="2000" dirty="0" smtClean="0">
                <a:solidFill>
                  <a:srgbClr val="7030A0"/>
                </a:solidFill>
                <a:latin typeface="Calibri" pitchFamily="34" charset="0"/>
                <a:cs typeface="Calibri" pitchFamily="34" charset="0"/>
              </a:rPr>
              <a:t>You can also save tax in this product.</a:t>
            </a:r>
          </a:p>
          <a:p>
            <a:endParaRPr lang="en-US" dirty="0"/>
          </a:p>
        </p:txBody>
      </p:sp>
      <p:pic>
        <p:nvPicPr>
          <p:cNvPr id="7" name="Picture 2" descr="What is NSC scheme | NSC full form | NSC interest rates and Tax Benefits"/>
          <p:cNvPicPr>
            <a:picLocks noChangeAspect="1" noChangeArrowheads="1"/>
          </p:cNvPicPr>
          <p:nvPr/>
        </p:nvPicPr>
        <p:blipFill>
          <a:blip r:embed="rId4" cstate="email"/>
          <a:srcRect/>
          <a:stretch>
            <a:fillRect/>
          </a:stretch>
        </p:blipFill>
        <p:spPr bwMode="auto">
          <a:xfrm>
            <a:off x="6986356" y="3058875"/>
            <a:ext cx="4718608" cy="3366356"/>
          </a:xfrm>
          <a:prstGeom prst="rect">
            <a:avLst/>
          </a:prstGeom>
          <a:noFill/>
        </p:spPr>
      </p:pic>
    </p:spTree>
    <p:extLst>
      <p:ext uri="{BB962C8B-B14F-4D97-AF65-F5344CB8AC3E}">
        <p14:creationId xmlns:p14="http://schemas.microsoft.com/office/powerpoint/2010/main" val="71995939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143" y="462482"/>
            <a:ext cx="10983132" cy="747763"/>
          </a:xfrm>
        </p:spPr>
        <p:txBody>
          <a:bodyPr>
            <a:normAutofit/>
          </a:bodyPr>
          <a:lstStyle/>
          <a:p>
            <a:r>
              <a:rPr smtClean="0">
                <a:solidFill>
                  <a:srgbClr val="7030A0"/>
                </a:solidFill>
                <a:latin typeface="Calibri" pitchFamily="34" charset="0"/>
                <a:cs typeface="Calibri" pitchFamily="34" charset="0"/>
              </a:rPr>
              <a:t>Why is ELSS prefered over NSC </a:t>
            </a:r>
            <a:endParaRPr lang="en-US" dirty="0">
              <a:solidFill>
                <a:srgbClr val="7030A0"/>
              </a:solidFill>
              <a:latin typeface="Calibri" pitchFamily="34" charset="0"/>
              <a:cs typeface="Calibri" pitchFamily="34" charset="0"/>
            </a:endParaRPr>
          </a:p>
        </p:txBody>
      </p:sp>
      <p:sp>
        <p:nvSpPr>
          <p:cNvPr id="8" name="TextBox 7"/>
          <p:cNvSpPr txBox="1"/>
          <p:nvPr/>
        </p:nvSpPr>
        <p:spPr>
          <a:xfrm>
            <a:off x="849086" y="1306285"/>
            <a:ext cx="10789920" cy="5225143"/>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2400" dirty="0" smtClean="0">
              <a:solidFill>
                <a:prstClr val="black">
                  <a:lumMod val="75000"/>
                  <a:lumOff val="25000"/>
                </a:prstClr>
              </a:solidFill>
              <a:latin typeface="Calibri" pitchFamily="34" charset="0"/>
              <a:cs typeface="Calibri" pitchFamily="34" charset="0"/>
            </a:endParaRPr>
          </a:p>
          <a:p>
            <a:pPr marL="457200" indent="-457200" algn="l">
              <a:lnSpc>
                <a:spcPts val="1800"/>
              </a:lnSpc>
              <a:spcAft>
                <a:spcPts val="600"/>
              </a:spcAft>
              <a:buAutoNum type="arabicPeriod"/>
            </a:pPr>
            <a:r>
              <a:rPr lang="en-US" sz="2400" dirty="0" smtClean="0">
                <a:solidFill>
                  <a:prstClr val="black">
                    <a:lumMod val="75000"/>
                    <a:lumOff val="25000"/>
                  </a:prstClr>
                </a:solidFill>
                <a:latin typeface="Calibri" pitchFamily="34" charset="0"/>
                <a:cs typeface="Calibri" pitchFamily="34" charset="0"/>
              </a:rPr>
              <a:t>Shorter Lock in period:</a:t>
            </a:r>
          </a:p>
          <a:p>
            <a:pPr marL="457200" indent="-457200" algn="l">
              <a:lnSpc>
                <a:spcPts val="1800"/>
              </a:lnSpc>
              <a:spcAft>
                <a:spcPts val="600"/>
              </a:spcAft>
              <a:buAutoNum type="arabicPeriod"/>
            </a:pPr>
            <a:endParaRPr lang="en-US" sz="2400" dirty="0" smtClean="0">
              <a:solidFill>
                <a:prstClr val="black">
                  <a:lumMod val="75000"/>
                  <a:lumOff val="25000"/>
                </a:prstClr>
              </a:solidFill>
              <a:latin typeface="Calibri" pitchFamily="34" charset="0"/>
              <a:cs typeface="Calibri" pitchFamily="34" charset="0"/>
            </a:endParaRPr>
          </a:p>
          <a:p>
            <a:pPr marL="457200" indent="-457200" algn="l">
              <a:lnSpc>
                <a:spcPts val="1800"/>
              </a:lnSpc>
              <a:spcAft>
                <a:spcPts val="600"/>
              </a:spcAft>
              <a:buAutoNum type="arabicPeriod"/>
            </a:pPr>
            <a:endParaRPr lang="en-US" sz="2400" dirty="0" smtClean="0">
              <a:solidFill>
                <a:prstClr val="black">
                  <a:lumMod val="75000"/>
                  <a:lumOff val="25000"/>
                </a:prstClr>
              </a:solidFill>
              <a:latin typeface="Calibri" pitchFamily="34" charset="0"/>
              <a:cs typeface="Calibri" pitchFamily="34" charset="0"/>
            </a:endParaRPr>
          </a:p>
          <a:p>
            <a:pPr marL="457200" indent="-457200" algn="l">
              <a:lnSpc>
                <a:spcPts val="1800"/>
              </a:lnSpc>
              <a:spcAft>
                <a:spcPts val="600"/>
              </a:spcAft>
              <a:buAutoNum type="arabicPeriod"/>
            </a:pPr>
            <a:endParaRPr lang="en-US" sz="2400" dirty="0" smtClean="0">
              <a:solidFill>
                <a:prstClr val="black">
                  <a:lumMod val="75000"/>
                  <a:lumOff val="25000"/>
                </a:prstClr>
              </a:solidFill>
              <a:latin typeface="Calibri" pitchFamily="34" charset="0"/>
              <a:cs typeface="Calibri" pitchFamily="34" charset="0"/>
            </a:endParaRPr>
          </a:p>
          <a:p>
            <a:pPr marL="457200" indent="-457200" algn="l">
              <a:lnSpc>
                <a:spcPts val="1800"/>
              </a:lnSpc>
              <a:spcAft>
                <a:spcPts val="600"/>
              </a:spcAft>
              <a:buAutoNum type="arabicPeriod"/>
            </a:pPr>
            <a:endParaRPr lang="en-US" sz="2400" dirty="0" smtClean="0">
              <a:solidFill>
                <a:prstClr val="black">
                  <a:lumMod val="75000"/>
                  <a:lumOff val="25000"/>
                </a:prstClr>
              </a:solidFill>
              <a:latin typeface="Calibri" pitchFamily="34" charset="0"/>
              <a:cs typeface="Calibri" pitchFamily="34" charset="0"/>
            </a:endParaRPr>
          </a:p>
          <a:p>
            <a:pPr marL="457200" indent="-457200" algn="l">
              <a:lnSpc>
                <a:spcPts val="1800"/>
              </a:lnSpc>
              <a:spcAft>
                <a:spcPts val="600"/>
              </a:spcAft>
              <a:buAutoNum type="arabicPeriod"/>
            </a:pPr>
            <a:r>
              <a:rPr lang="en-US" sz="2400" dirty="0" smtClean="0">
                <a:solidFill>
                  <a:prstClr val="black">
                    <a:lumMod val="75000"/>
                    <a:lumOff val="25000"/>
                  </a:prstClr>
                </a:solidFill>
                <a:latin typeface="Calibri" pitchFamily="34" charset="0"/>
                <a:cs typeface="Calibri" pitchFamily="34" charset="0"/>
              </a:rPr>
              <a:t>Inflation beating returns:</a:t>
            </a:r>
          </a:p>
          <a:p>
            <a:pPr marL="457200" indent="-457200" algn="l">
              <a:lnSpc>
                <a:spcPts val="1800"/>
              </a:lnSpc>
              <a:spcAft>
                <a:spcPts val="600"/>
              </a:spcAft>
              <a:buAutoNum type="arabicPeriod"/>
            </a:pPr>
            <a:endParaRPr lang="en-US" sz="2400" dirty="0" smtClean="0">
              <a:solidFill>
                <a:prstClr val="black">
                  <a:lumMod val="75000"/>
                  <a:lumOff val="25000"/>
                </a:prstClr>
              </a:solidFill>
              <a:latin typeface="Calibri" pitchFamily="34" charset="0"/>
              <a:cs typeface="Calibri" pitchFamily="34" charset="0"/>
            </a:endParaRPr>
          </a:p>
          <a:p>
            <a:pPr marL="457200" indent="-457200" algn="l">
              <a:lnSpc>
                <a:spcPts val="1800"/>
              </a:lnSpc>
              <a:spcAft>
                <a:spcPts val="600"/>
              </a:spcAft>
              <a:buAutoNum type="arabicPeriod"/>
            </a:pPr>
            <a:endParaRPr lang="en-US" sz="2400" dirty="0" smtClean="0">
              <a:solidFill>
                <a:prstClr val="black">
                  <a:lumMod val="75000"/>
                  <a:lumOff val="25000"/>
                </a:prstClr>
              </a:solidFill>
              <a:latin typeface="Calibri" pitchFamily="34" charset="0"/>
              <a:cs typeface="Calibri" pitchFamily="34" charset="0"/>
            </a:endParaRPr>
          </a:p>
          <a:p>
            <a:pPr marL="457200" indent="-457200" algn="l">
              <a:lnSpc>
                <a:spcPts val="1800"/>
              </a:lnSpc>
              <a:spcAft>
                <a:spcPts val="600"/>
              </a:spcAft>
              <a:buAutoNum type="arabicPeriod"/>
            </a:pPr>
            <a:endParaRPr lang="en-US" sz="2400" dirty="0" smtClean="0">
              <a:solidFill>
                <a:prstClr val="black">
                  <a:lumMod val="75000"/>
                  <a:lumOff val="25000"/>
                </a:prstClr>
              </a:solidFill>
              <a:latin typeface="Calibri" pitchFamily="34" charset="0"/>
              <a:cs typeface="Calibri" pitchFamily="34" charset="0"/>
            </a:endParaRPr>
          </a:p>
          <a:p>
            <a:pPr marL="457200" indent="-457200" algn="l">
              <a:lnSpc>
                <a:spcPts val="1800"/>
              </a:lnSpc>
              <a:spcAft>
                <a:spcPts val="600"/>
              </a:spcAft>
            </a:pPr>
            <a:endParaRPr lang="en-US" sz="2400" dirty="0" smtClean="0">
              <a:solidFill>
                <a:prstClr val="black">
                  <a:lumMod val="75000"/>
                  <a:lumOff val="25000"/>
                </a:prstClr>
              </a:solidFill>
              <a:latin typeface="Calibri" pitchFamily="34" charset="0"/>
              <a:cs typeface="Calibri" pitchFamily="34" charset="0"/>
            </a:endParaRPr>
          </a:p>
          <a:p>
            <a:pPr marL="457200" indent="-457200" algn="l">
              <a:lnSpc>
                <a:spcPts val="1800"/>
              </a:lnSpc>
              <a:spcAft>
                <a:spcPts val="600"/>
              </a:spcAft>
              <a:buAutoNum type="arabicPeriod"/>
            </a:pPr>
            <a:endParaRPr lang="en-US" sz="2400" dirty="0" smtClean="0">
              <a:solidFill>
                <a:prstClr val="black">
                  <a:lumMod val="75000"/>
                  <a:lumOff val="25000"/>
                </a:prstClr>
              </a:solidFill>
              <a:latin typeface="Calibri" pitchFamily="34" charset="0"/>
              <a:cs typeface="Calibri" pitchFamily="34" charset="0"/>
            </a:endParaRPr>
          </a:p>
          <a:p>
            <a:pPr marL="457200" indent="-457200" algn="l">
              <a:lnSpc>
                <a:spcPts val="1800"/>
              </a:lnSpc>
              <a:spcAft>
                <a:spcPts val="600"/>
              </a:spcAft>
              <a:buAutoNum type="arabicPeriod"/>
            </a:pPr>
            <a:endParaRPr lang="en-US" sz="2400" dirty="0" smtClean="0">
              <a:solidFill>
                <a:prstClr val="black">
                  <a:lumMod val="75000"/>
                  <a:lumOff val="25000"/>
                </a:prstClr>
              </a:solidFill>
              <a:latin typeface="Calibri" pitchFamily="34" charset="0"/>
              <a:cs typeface="Calibri" pitchFamily="34" charset="0"/>
            </a:endParaRPr>
          </a:p>
          <a:p>
            <a:pPr marL="457200" indent="-457200" algn="l">
              <a:lnSpc>
                <a:spcPts val="1800"/>
              </a:lnSpc>
              <a:spcAft>
                <a:spcPts val="600"/>
              </a:spcAft>
              <a:buAutoNum type="arabicPeriod"/>
            </a:pPr>
            <a:endParaRPr lang="en-US" sz="2400" dirty="0" smtClean="0">
              <a:solidFill>
                <a:prstClr val="black">
                  <a:lumMod val="75000"/>
                  <a:lumOff val="25000"/>
                </a:prstClr>
              </a:solidFill>
              <a:latin typeface="Calibri" pitchFamily="34" charset="0"/>
              <a:cs typeface="Calibri" pitchFamily="34" charset="0"/>
            </a:endParaRPr>
          </a:p>
          <a:p>
            <a:pPr marL="457200" indent="-457200" algn="l">
              <a:lnSpc>
                <a:spcPts val="1800"/>
              </a:lnSpc>
              <a:spcAft>
                <a:spcPts val="600"/>
              </a:spcAft>
            </a:pPr>
            <a:endParaRPr lang="en-US" sz="2400" dirty="0" smtClean="0">
              <a:solidFill>
                <a:prstClr val="black">
                  <a:lumMod val="75000"/>
                  <a:lumOff val="25000"/>
                </a:prstClr>
              </a:solidFill>
              <a:latin typeface="Calibri" pitchFamily="34" charset="0"/>
              <a:cs typeface="Calibri" pitchFamily="34" charset="0"/>
            </a:endParaRPr>
          </a:p>
          <a:p>
            <a:pPr marL="457200" indent="-457200" algn="l">
              <a:lnSpc>
                <a:spcPts val="1800"/>
              </a:lnSpc>
              <a:spcAft>
                <a:spcPts val="600"/>
              </a:spcAft>
              <a:buAutoNum type="arabicPeriod"/>
            </a:pPr>
            <a:endParaRPr lang="en-US" sz="2400" dirty="0" smtClean="0">
              <a:solidFill>
                <a:prstClr val="black">
                  <a:lumMod val="75000"/>
                  <a:lumOff val="25000"/>
                </a:prstClr>
              </a:solidFill>
              <a:latin typeface="Calibri" pitchFamily="34" charset="0"/>
              <a:cs typeface="Calibri" pitchFamily="34" charset="0"/>
            </a:endParaRPr>
          </a:p>
          <a:p>
            <a:pPr marL="457200" indent="-457200" algn="l">
              <a:lnSpc>
                <a:spcPts val="1800"/>
              </a:lnSpc>
              <a:spcAft>
                <a:spcPts val="600"/>
              </a:spcAft>
              <a:buAutoNum type="arabicPeriod"/>
            </a:pPr>
            <a:endParaRPr lang="en-US" sz="2400" dirty="0" smtClean="0">
              <a:solidFill>
                <a:prstClr val="black">
                  <a:lumMod val="75000"/>
                  <a:lumOff val="25000"/>
                </a:prstClr>
              </a:solidFill>
              <a:latin typeface="Calibri" pitchFamily="34" charset="0"/>
              <a:cs typeface="Calibri" pitchFamily="34" charset="0"/>
            </a:endParaRPr>
          </a:p>
          <a:p>
            <a:pPr marL="457200" indent="-457200" algn="l">
              <a:lnSpc>
                <a:spcPts val="1800"/>
              </a:lnSpc>
              <a:spcAft>
                <a:spcPts val="600"/>
              </a:spcAft>
              <a:buAutoNum type="arabicPeriod"/>
            </a:pPr>
            <a:endParaRPr lang="en-US" sz="2400" dirty="0" smtClean="0">
              <a:solidFill>
                <a:prstClr val="black">
                  <a:lumMod val="75000"/>
                  <a:lumOff val="25000"/>
                </a:prstClr>
              </a:solidFill>
              <a:latin typeface="Calibri" pitchFamily="34" charset="0"/>
              <a:cs typeface="Calibri" pitchFamily="34" charset="0"/>
            </a:endParaRPr>
          </a:p>
          <a:p>
            <a:pPr marL="457200" indent="-457200" algn="l">
              <a:lnSpc>
                <a:spcPts val="1800"/>
              </a:lnSpc>
              <a:spcAft>
                <a:spcPts val="600"/>
              </a:spcAft>
              <a:buAutoNum type="arabicPeriod"/>
            </a:pPr>
            <a:endParaRPr lang="en-US" sz="2400" dirty="0" smtClean="0">
              <a:solidFill>
                <a:prstClr val="black">
                  <a:lumMod val="75000"/>
                  <a:lumOff val="25000"/>
                </a:prstClr>
              </a:solidFill>
              <a:latin typeface="Calibri" pitchFamily="34" charset="0"/>
              <a:cs typeface="Calibri" pitchFamily="34" charset="0"/>
            </a:endParaRPr>
          </a:p>
          <a:p>
            <a:pPr marL="457200" indent="-457200" algn="l">
              <a:lnSpc>
                <a:spcPts val="1800"/>
              </a:lnSpc>
              <a:spcAft>
                <a:spcPts val="600"/>
              </a:spcAft>
              <a:buAutoNum type="arabicPeriod"/>
            </a:pPr>
            <a:endParaRPr lang="en-US" sz="2400" dirty="0" smtClean="0">
              <a:solidFill>
                <a:prstClr val="black">
                  <a:lumMod val="75000"/>
                  <a:lumOff val="25000"/>
                </a:prstClr>
              </a:solidFill>
              <a:latin typeface="Calibri" pitchFamily="34" charset="0"/>
              <a:cs typeface="Calibri" pitchFamily="34" charset="0"/>
            </a:endParaRPr>
          </a:p>
          <a:p>
            <a:pPr marL="457200" indent="-457200" algn="l">
              <a:lnSpc>
                <a:spcPts val="1800"/>
              </a:lnSpc>
              <a:spcAft>
                <a:spcPts val="600"/>
              </a:spcAft>
            </a:pPr>
            <a:r>
              <a:rPr lang="en-US" sz="2400" dirty="0" smtClean="0">
                <a:solidFill>
                  <a:prstClr val="black">
                    <a:lumMod val="75000"/>
                    <a:lumOff val="25000"/>
                  </a:prstClr>
                </a:solidFill>
                <a:latin typeface="Calibri" pitchFamily="34" charset="0"/>
                <a:cs typeface="Calibri" pitchFamily="34" charset="0"/>
              </a:rPr>
              <a:t>   </a:t>
            </a:r>
          </a:p>
        </p:txBody>
      </p:sp>
      <p:sp>
        <p:nvSpPr>
          <p:cNvPr id="20" name="Rectangle 19"/>
          <p:cNvSpPr/>
          <p:nvPr/>
        </p:nvSpPr>
        <p:spPr>
          <a:xfrm>
            <a:off x="1303908" y="1995055"/>
            <a:ext cx="3572891" cy="734289"/>
          </a:xfrm>
          <a:prstGeom prst="rect">
            <a:avLst/>
          </a:prstGeom>
          <a:solidFill>
            <a:srgbClr val="76488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US" dirty="0" smtClean="0">
                <a:latin typeface="Calibri" pitchFamily="34" charset="0"/>
                <a:cs typeface="Calibri" pitchFamily="34" charset="0"/>
              </a:rPr>
              <a:t>ELSS :3 years </a:t>
            </a:r>
            <a:endParaRPr lang="en-US" dirty="0">
              <a:latin typeface="Calibri" pitchFamily="34" charset="0"/>
              <a:cs typeface="Calibri" pitchFamily="34" charset="0"/>
            </a:endParaRPr>
          </a:p>
        </p:txBody>
      </p:sp>
      <p:sp>
        <p:nvSpPr>
          <p:cNvPr id="21" name="Flowchart: Process 20"/>
          <p:cNvSpPr/>
          <p:nvPr/>
        </p:nvSpPr>
        <p:spPr>
          <a:xfrm>
            <a:off x="5395752" y="1953489"/>
            <a:ext cx="3500846" cy="775855"/>
          </a:xfrm>
          <a:prstGeom prst="flowChartProcess">
            <a:avLst/>
          </a:prstGeom>
          <a:solidFill>
            <a:srgbClr val="76488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US" dirty="0" smtClean="0">
                <a:latin typeface="Calibri" pitchFamily="34" charset="0"/>
                <a:cs typeface="Calibri" pitchFamily="34" charset="0"/>
              </a:rPr>
              <a:t>NSC: 5 years </a:t>
            </a:r>
            <a:endParaRPr lang="en-US" dirty="0">
              <a:latin typeface="Calibri" pitchFamily="34" charset="0"/>
              <a:cs typeface="Calibri" pitchFamily="34" charset="0"/>
            </a:endParaRPr>
          </a:p>
        </p:txBody>
      </p:sp>
      <p:sp>
        <p:nvSpPr>
          <p:cNvPr id="23" name="Flowchart: Process 22"/>
          <p:cNvSpPr/>
          <p:nvPr/>
        </p:nvSpPr>
        <p:spPr>
          <a:xfrm>
            <a:off x="5395752" y="3726873"/>
            <a:ext cx="3500846" cy="915193"/>
          </a:xfrm>
          <a:prstGeom prst="flowChartProcess">
            <a:avLst/>
          </a:prstGeom>
          <a:solidFill>
            <a:srgbClr val="76488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US" dirty="0" smtClean="0">
                <a:latin typeface="Calibri" pitchFamily="34" charset="0"/>
                <a:cs typeface="Calibri" pitchFamily="34" charset="0"/>
              </a:rPr>
              <a:t>NSC:The rate of interest is 6.8%</a:t>
            </a:r>
            <a:endParaRPr lang="en-US" dirty="0">
              <a:latin typeface="Calibri" pitchFamily="34" charset="0"/>
              <a:cs typeface="Calibri" pitchFamily="34" charset="0"/>
            </a:endParaRPr>
          </a:p>
        </p:txBody>
      </p:sp>
      <p:sp>
        <p:nvSpPr>
          <p:cNvPr id="26" name="Rectangle 25"/>
          <p:cNvSpPr/>
          <p:nvPr/>
        </p:nvSpPr>
        <p:spPr>
          <a:xfrm>
            <a:off x="1340724" y="3740729"/>
            <a:ext cx="3553098" cy="901338"/>
          </a:xfrm>
          <a:prstGeom prst="rect">
            <a:avLst/>
          </a:prstGeom>
          <a:solidFill>
            <a:srgbClr val="76488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US" dirty="0" smtClean="0">
                <a:latin typeface="Calibri" pitchFamily="34" charset="0"/>
                <a:cs typeface="Calibri" pitchFamily="34" charset="0"/>
              </a:rPr>
              <a:t>ELSS: No fixed rate of interest but over a long term, it has a higher return potential.</a:t>
            </a:r>
            <a:endParaRPr lang="en-US"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https://moneyhoney.co.in/images/logo.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2"/>
          <a:stretch/>
        </p:blipFill>
        <p:spPr bwMode="auto">
          <a:xfrm>
            <a:off x="10952388" y="506414"/>
            <a:ext cx="635178" cy="598702"/>
          </a:xfrm>
          <a:prstGeom prst="rect">
            <a:avLst/>
          </a:prstGeom>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normAutofit/>
          </a:bodyPr>
          <a:lstStyle/>
          <a:p>
            <a:endParaRPr lang="en-US" sz="2400" dirty="0">
              <a:solidFill>
                <a:srgbClr val="7030A0"/>
              </a:solidFill>
              <a:latin typeface="Calibri" pitchFamily="34" charset="0"/>
              <a:cs typeface="Calibri" pitchFamily="34" charset="0"/>
            </a:endParaRPr>
          </a:p>
        </p:txBody>
      </p:sp>
      <p:sp>
        <p:nvSpPr>
          <p:cNvPr id="5" name="Slide Number Placeholder 4"/>
          <p:cNvSpPr>
            <a:spLocks noGrp="1"/>
          </p:cNvSpPr>
          <p:nvPr>
            <p:ph type="sldNum" sz="quarter" idx="4294967295"/>
          </p:nvPr>
        </p:nvSpPr>
        <p:spPr>
          <a:xfrm>
            <a:off x="9448800" y="6356350"/>
            <a:ext cx="2743200" cy="365125"/>
          </a:xfrm>
        </p:spPr>
        <p:txBody>
          <a:bodyPr/>
          <a:lstStyle/>
          <a:p>
            <a:fld id="{3359379A-16E2-4C4A-96D0-A52C442257E7}" type="slidenum">
              <a:rPr lang="en-US" smtClean="0"/>
              <a:pPr/>
              <a:t>7</a:t>
            </a:fld>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434" y="1645921"/>
            <a:ext cx="4268012" cy="3383279"/>
          </a:xfrm>
          <a:prstGeom prst="rect">
            <a:avLst/>
          </a:prstGeom>
          <a:scene3d>
            <a:camera prst="isometricOffAxis2Left"/>
            <a:lightRig rig="threePt" dir="t"/>
          </a:scene3d>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8274" y="1967395"/>
            <a:ext cx="5704114" cy="4297680"/>
          </a:xfrm>
          <a:prstGeom prst="rect">
            <a:avLst/>
          </a:prstGeom>
          <a:ln w="76200">
            <a:solidFill>
              <a:srgbClr val="00B0F0"/>
            </a:solidFill>
          </a:ln>
          <a:scene3d>
            <a:camera prst="perspectiveRelaxed"/>
            <a:lightRig rig="threePt" dir="t"/>
          </a:scene3d>
        </p:spPr>
      </p:pic>
    </p:spTree>
    <p:extLst>
      <p:ext uri="{BB962C8B-B14F-4D97-AF65-F5344CB8AC3E}">
        <p14:creationId xmlns:p14="http://schemas.microsoft.com/office/powerpoint/2010/main" val="26571465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62149" y="1254034"/>
            <a:ext cx="10593977" cy="5251269"/>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2400" dirty="0" smtClean="0">
              <a:solidFill>
                <a:prstClr val="black">
                  <a:lumMod val="75000"/>
                  <a:lumOff val="25000"/>
                </a:prstClr>
              </a:solidFill>
              <a:latin typeface="Calibri" pitchFamily="34" charset="0"/>
              <a:cs typeface="Calibri" pitchFamily="34" charset="0"/>
            </a:endParaRPr>
          </a:p>
          <a:p>
            <a:pPr marL="0" indent="0" algn="l">
              <a:lnSpc>
                <a:spcPts val="1800"/>
              </a:lnSpc>
              <a:spcAft>
                <a:spcPts val="600"/>
              </a:spcAft>
              <a:buNone/>
            </a:pPr>
            <a:r>
              <a:rPr lang="en-US" sz="2400" dirty="0" smtClean="0">
                <a:solidFill>
                  <a:prstClr val="black">
                    <a:lumMod val="75000"/>
                    <a:lumOff val="25000"/>
                  </a:prstClr>
                </a:solidFill>
                <a:latin typeface="Calibri" pitchFamily="34" charset="0"/>
                <a:cs typeface="Calibri" pitchFamily="34" charset="0"/>
              </a:rPr>
              <a:t>4. Online mode of transaction:</a:t>
            </a:r>
          </a:p>
          <a:p>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a:p>
            <a:pPr marL="0" indent="0" algn="ctr">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a:p>
            <a:pPr marL="0" indent="0" algn="l">
              <a:lnSpc>
                <a:spcPts val="1800"/>
              </a:lnSpc>
              <a:spcAft>
                <a:spcPts val="600"/>
              </a:spcAft>
              <a:buNone/>
            </a:pPr>
            <a:endParaRPr lang="en-US" sz="1200" b="1" dirty="0" smtClean="0">
              <a:solidFill>
                <a:prstClr val="black">
                  <a:lumMod val="75000"/>
                  <a:lumOff val="25000"/>
                </a:prstClr>
              </a:solidFill>
              <a:latin typeface="Calibri" pitchFamily="34" charset="0"/>
              <a:cs typeface="Calibri" pitchFamily="34" charset="0"/>
            </a:endParaRPr>
          </a:p>
          <a:p>
            <a:pPr marL="0" indent="0" algn="l">
              <a:lnSpc>
                <a:spcPts val="1800"/>
              </a:lnSpc>
              <a:spcAft>
                <a:spcPts val="600"/>
              </a:spcAft>
              <a:buNone/>
            </a:pPr>
            <a:endParaRPr lang="en-US" sz="1200" dirty="0" smtClean="0">
              <a:solidFill>
                <a:prstClr val="black">
                  <a:lumMod val="75000"/>
                  <a:lumOff val="25000"/>
                </a:prstClr>
              </a:solidFill>
              <a:latin typeface="Calibri" pitchFamily="34" charset="0"/>
              <a:cs typeface="Calibri" pitchFamily="34" charset="0"/>
            </a:endParaRPr>
          </a:p>
          <a:p>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a:p>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a:p>
            <a:pPr marL="228600" indent="-228600" algn="l">
              <a:lnSpc>
                <a:spcPts val="1800"/>
              </a:lnSpc>
              <a:spcAft>
                <a:spcPts val="600"/>
              </a:spcAft>
              <a:buAutoNum type="arabicPeriod" startAt="5"/>
            </a:pPr>
            <a:r>
              <a:rPr lang="en-US" sz="2400" dirty="0" smtClean="0">
                <a:solidFill>
                  <a:prstClr val="black">
                    <a:lumMod val="75000"/>
                    <a:lumOff val="25000"/>
                  </a:prstClr>
                </a:solidFill>
                <a:latin typeface="Calibri" pitchFamily="34" charset="0"/>
                <a:cs typeface="Calibri" pitchFamily="34" charset="0"/>
              </a:rPr>
              <a:t>Tax implication:</a:t>
            </a:r>
          </a:p>
          <a:p>
            <a:pPr marL="228600" indent="-228600" algn="l">
              <a:lnSpc>
                <a:spcPts val="1800"/>
              </a:lnSpc>
              <a:spcAft>
                <a:spcPts val="600"/>
              </a:spcAft>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a:p>
            <a:pPr marL="228600" indent="-228600" algn="l">
              <a:lnSpc>
                <a:spcPts val="1800"/>
              </a:lnSpc>
              <a:spcAft>
                <a:spcPts val="600"/>
              </a:spcAft>
              <a:buAutoNum type="arabicPeriod" startAt="5"/>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a:p>
            <a:pPr marL="228600" indent="-228600">
              <a:lnSpc>
                <a:spcPts val="1800"/>
              </a:lnSpc>
              <a:spcAft>
                <a:spcPts val="600"/>
              </a:spcAft>
              <a:buAutoNum type="arabicPeriod" startAt="5"/>
            </a:pPr>
            <a:r>
              <a:rPr lang="en-US" sz="1200" dirty="0" smtClean="0">
                <a:solidFill>
                  <a:schemeClr val="bg1"/>
                </a:solidFill>
                <a:latin typeface="Calibri" pitchFamily="34" charset="0"/>
                <a:cs typeface="Calibri" pitchFamily="34" charset="0"/>
              </a:rPr>
              <a:t>Rs.1</a:t>
            </a: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a:p>
            <a:pPr marL="228600" indent="-228600" algn="l">
              <a:lnSpc>
                <a:spcPts val="1800"/>
              </a:lnSpc>
              <a:spcAft>
                <a:spcPts val="600"/>
              </a:spcAft>
              <a:buAutoNum type="arabicPeriod" startAt="5"/>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sp>
        <p:nvSpPr>
          <p:cNvPr id="4" name="Rectangle 3"/>
          <p:cNvSpPr/>
          <p:nvPr/>
        </p:nvSpPr>
        <p:spPr>
          <a:xfrm>
            <a:off x="5630091" y="4260077"/>
            <a:ext cx="3775165" cy="979714"/>
          </a:xfrm>
          <a:prstGeom prst="rect">
            <a:avLst/>
          </a:prstGeom>
          <a:solidFill>
            <a:srgbClr val="76488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r>
              <a:rPr lang="en-US" dirty="0" smtClean="0">
                <a:latin typeface="Calibri" pitchFamily="34" charset="0"/>
                <a:cs typeface="Calibri" pitchFamily="34" charset="0"/>
              </a:rPr>
              <a:t>NSC: The interest earned in taxable.</a:t>
            </a:r>
            <a:endParaRPr lang="en-US" dirty="0">
              <a:latin typeface="Calibri" pitchFamily="34" charset="0"/>
              <a:cs typeface="Calibri" pitchFamily="34" charset="0"/>
            </a:endParaRPr>
          </a:p>
        </p:txBody>
      </p:sp>
      <p:sp>
        <p:nvSpPr>
          <p:cNvPr id="5" name="Rectangle 4"/>
          <p:cNvSpPr/>
          <p:nvPr/>
        </p:nvSpPr>
        <p:spPr>
          <a:xfrm>
            <a:off x="1037901" y="4260073"/>
            <a:ext cx="3690853" cy="1018508"/>
          </a:xfrm>
          <a:prstGeom prst="rect">
            <a:avLst/>
          </a:prstGeom>
          <a:solidFill>
            <a:srgbClr val="76488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US" dirty="0" smtClean="0">
                <a:solidFill>
                  <a:schemeClr val="bg1"/>
                </a:solidFill>
                <a:latin typeface="Calibri" pitchFamily="34" charset="0"/>
                <a:cs typeface="Calibri" pitchFamily="34" charset="0"/>
              </a:rPr>
              <a:t> ELSS: 10% Tax on returns above Rs.1 lakh</a:t>
            </a:r>
            <a:endParaRPr lang="en-US" dirty="0">
              <a:solidFill>
                <a:schemeClr val="bg1"/>
              </a:solidFill>
              <a:latin typeface="Calibri" pitchFamily="34" charset="0"/>
              <a:cs typeface="Calibri" pitchFamily="34" charset="0"/>
            </a:endParaRPr>
          </a:p>
        </p:txBody>
      </p:sp>
      <p:sp>
        <p:nvSpPr>
          <p:cNvPr id="7" name="Rectangle 6"/>
          <p:cNvSpPr/>
          <p:nvPr/>
        </p:nvSpPr>
        <p:spPr>
          <a:xfrm>
            <a:off x="992777" y="2050869"/>
            <a:ext cx="3735977" cy="1058091"/>
          </a:xfrm>
          <a:prstGeom prst="rect">
            <a:avLst/>
          </a:prstGeom>
          <a:solidFill>
            <a:srgbClr val="76488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US" dirty="0" smtClean="0">
                <a:latin typeface="Calibri" pitchFamily="34" charset="0"/>
                <a:cs typeface="Calibri" pitchFamily="34" charset="0"/>
              </a:rPr>
              <a:t>ELSS: Can purchase online through AMC or brokers</a:t>
            </a:r>
            <a:r>
              <a:rPr lang="en-US" dirty="0" smtClean="0"/>
              <a:t>.</a:t>
            </a:r>
            <a:endParaRPr lang="en-US" dirty="0"/>
          </a:p>
        </p:txBody>
      </p:sp>
      <p:sp>
        <p:nvSpPr>
          <p:cNvPr id="8" name="Rectangle 7"/>
          <p:cNvSpPr/>
          <p:nvPr/>
        </p:nvSpPr>
        <p:spPr>
          <a:xfrm>
            <a:off x="5630091" y="2050867"/>
            <a:ext cx="3775165" cy="1045029"/>
          </a:xfrm>
          <a:prstGeom prst="rect">
            <a:avLst/>
          </a:prstGeom>
          <a:solidFill>
            <a:srgbClr val="76488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US" dirty="0" smtClean="0">
                <a:latin typeface="Calibri" pitchFamily="34" charset="0"/>
                <a:cs typeface="Calibri" pitchFamily="34" charset="0"/>
              </a:rPr>
              <a:t>NSC: In most cases, it is required to go to post office or national bank </a:t>
            </a:r>
            <a:endParaRPr lang="en-US" dirty="0">
              <a:latin typeface="Calibri" pitchFamily="34" charset="0"/>
              <a:cs typeface="Calibri" pitchFamily="34" charset="0"/>
            </a:endParaRPr>
          </a:p>
        </p:txBody>
      </p:sp>
      <p:sp>
        <p:nvSpPr>
          <p:cNvPr id="9" name="Title 8"/>
          <p:cNvSpPr>
            <a:spLocks noGrp="1"/>
          </p:cNvSpPr>
          <p:nvPr>
            <p:ph type="title"/>
          </p:nvPr>
        </p:nvSpPr>
        <p:spPr/>
        <p:txBody>
          <a:bodyPr>
            <a:normAutofit/>
          </a:bodyPr>
          <a:lstStyle/>
          <a:p>
            <a:r>
              <a:rPr sz="2400" smtClean="0">
                <a:solidFill>
                  <a:srgbClr val="7030A0"/>
                </a:solidFill>
                <a:latin typeface="Calibri" pitchFamily="34" charset="0"/>
                <a:cs typeface="Calibri" pitchFamily="34" charset="0"/>
              </a:rPr>
              <a:t>Why is ELSS prefered over NSC </a:t>
            </a:r>
            <a:endParaRPr lang="en-US" sz="2400" dirty="0">
              <a:solidFill>
                <a:srgbClr val="7030A0"/>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a:xfrm>
            <a:off x="590746" y="421167"/>
            <a:ext cx="10983132" cy="747763"/>
          </a:xfrm>
        </p:spPr>
        <p:txBody>
          <a:bodyPr>
            <a:normAutofit/>
          </a:bodyPr>
          <a:lstStyle/>
          <a:p>
            <a:r>
              <a:rPr lang="en-US" sz="2700" dirty="0" smtClean="0">
                <a:solidFill>
                  <a:srgbClr val="764A85"/>
                </a:solidFill>
                <a:latin typeface="Calibri" panose="020F0502020204030204" pitchFamily="34" charset="0"/>
                <a:cs typeface="Calibri" panose="020F0502020204030204" pitchFamily="34" charset="0"/>
              </a:rPr>
              <a:t>Why to Choose ELSS over other schemes?</a:t>
            </a:r>
            <a:endParaRPr lang="en-US" sz="2700" dirty="0"/>
          </a:p>
        </p:txBody>
      </p:sp>
      <p:pic>
        <p:nvPicPr>
          <p:cNvPr id="8" name="Picture 3"/>
          <p:cNvPicPr>
            <a:picLocks noChangeAspect="1" noChangeArrowheads="1"/>
          </p:cNvPicPr>
          <p:nvPr/>
        </p:nvPicPr>
        <p:blipFill>
          <a:blip r:embed="rId3"/>
          <a:stretch>
            <a:fillRect/>
          </a:stretch>
        </p:blipFill>
        <p:spPr bwMode="auto">
          <a:xfrm>
            <a:off x="3366053" y="1311567"/>
            <a:ext cx="6424780" cy="5307918"/>
          </a:xfrm>
          <a:prstGeom prst="rect">
            <a:avLst/>
          </a:prstGeom>
          <a:solidFill>
            <a:srgbClr val="00B050"/>
          </a:solidFill>
          <a:ln w="9525">
            <a:noFill/>
            <a:miter lim="800000"/>
            <a:headEnd/>
            <a:tailEnd/>
          </a:ln>
          <a:effectLst/>
        </p:spPr>
      </p:pic>
    </p:spTree>
    <p:extLst>
      <p:ext uri="{BB962C8B-B14F-4D97-AF65-F5344CB8AC3E}">
        <p14:creationId xmlns:p14="http://schemas.microsoft.com/office/powerpoint/2010/main" val="72952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0766" y="1500249"/>
            <a:ext cx="6872252" cy="3833750"/>
          </a:xfrm>
          <a:prstGeom prst="rect">
            <a:avLst/>
          </a:prstGeom>
        </p:spPr>
        <p:txBody>
          <a:bodyPr vert="horz" wrap="square" lIns="91440" tIns="45720" rIns="91440" bIns="45720" rtlCol="0">
            <a:noAutofit/>
          </a:bodyPr>
          <a:lstStyle/>
          <a:p>
            <a:pPr marL="0" indent="0" algn="l">
              <a:lnSpc>
                <a:spcPts val="1800"/>
              </a:lnSpc>
              <a:spcAft>
                <a:spcPts val="600"/>
              </a:spcAft>
              <a:buFont typeface="Wingdings" pitchFamily="2" charset="2"/>
              <a:buChar char="v"/>
            </a:pPr>
            <a:endParaRPr lang="en-US" sz="2000" b="1" dirty="0" smtClean="0">
              <a:solidFill>
                <a:srgbClr val="E04A25"/>
              </a:solidFill>
              <a:latin typeface="Calibri" pitchFamily="34" charset="0"/>
              <a:cs typeface="Calibri" pitchFamily="34" charset="0"/>
            </a:endParaRPr>
          </a:p>
          <a:p>
            <a:pPr marL="0" indent="0" algn="l">
              <a:lnSpc>
                <a:spcPts val="1800"/>
              </a:lnSpc>
              <a:spcAft>
                <a:spcPts val="600"/>
              </a:spcAft>
            </a:pPr>
            <a:endParaRPr lang="en-US" sz="2000" dirty="0" smtClean="0">
              <a:solidFill>
                <a:srgbClr val="E04A25"/>
              </a:solidFill>
              <a:latin typeface="Calibri" pitchFamily="34" charset="0"/>
              <a:cs typeface="Calibri" pitchFamily="34" charset="0"/>
            </a:endParaRPr>
          </a:p>
          <a:p>
            <a:pPr marL="0" indent="0" algn="l">
              <a:lnSpc>
                <a:spcPts val="1800"/>
              </a:lnSpc>
              <a:spcAft>
                <a:spcPts val="600"/>
              </a:spcAft>
              <a:buFont typeface="Wingdings" pitchFamily="2" charset="2"/>
              <a:buChar char="v"/>
            </a:pPr>
            <a:r>
              <a:rPr lang="en-US" sz="2000" b="1" dirty="0" smtClean="0">
                <a:solidFill>
                  <a:srgbClr val="E04A25"/>
                </a:solidFill>
                <a:latin typeface="Calibri" pitchFamily="34" charset="0"/>
                <a:cs typeface="Calibri" pitchFamily="34" charset="0"/>
              </a:rPr>
              <a:t>Ms Pooja: </a:t>
            </a:r>
            <a:r>
              <a:rPr lang="en-US" sz="2000" dirty="0" smtClean="0">
                <a:solidFill>
                  <a:srgbClr val="7030A0"/>
                </a:solidFill>
                <a:latin typeface="Calibri" pitchFamily="34" charset="0"/>
                <a:cs typeface="Calibri" pitchFamily="34" charset="0"/>
              </a:rPr>
              <a:t>What is inflation adjusted return? </a:t>
            </a:r>
          </a:p>
          <a:p>
            <a:pPr marL="0" indent="0" algn="l">
              <a:lnSpc>
                <a:spcPts val="1800"/>
              </a:lnSpc>
              <a:spcAft>
                <a:spcPts val="600"/>
              </a:spcAft>
              <a:buNone/>
            </a:pPr>
            <a:endParaRPr lang="en-US" sz="2000" dirty="0" smtClean="0">
              <a:solidFill>
                <a:srgbClr val="E04A25"/>
              </a:solidFill>
              <a:latin typeface="Calibri" pitchFamily="34" charset="0"/>
              <a:cs typeface="Calibri" pitchFamily="34" charset="0"/>
            </a:endParaRPr>
          </a:p>
          <a:p>
            <a:pPr marL="0" indent="0" algn="l">
              <a:lnSpc>
                <a:spcPts val="1800"/>
              </a:lnSpc>
              <a:spcAft>
                <a:spcPts val="600"/>
              </a:spcAft>
              <a:buFont typeface="Wingdings" pitchFamily="2" charset="2"/>
              <a:buChar char="v"/>
            </a:pPr>
            <a:r>
              <a:rPr lang="en-US" sz="2000" b="1" dirty="0" smtClean="0">
                <a:solidFill>
                  <a:srgbClr val="E04A25"/>
                </a:solidFill>
                <a:latin typeface="Calibri" pitchFamily="34" charset="0"/>
                <a:cs typeface="Calibri" pitchFamily="34" charset="0"/>
              </a:rPr>
              <a:t>Mr. Ajay: </a:t>
            </a:r>
            <a:r>
              <a:rPr lang="en-US" sz="2000" dirty="0" smtClean="0">
                <a:solidFill>
                  <a:srgbClr val="7030A0"/>
                </a:solidFill>
                <a:latin typeface="Calibri" pitchFamily="34" charset="0"/>
                <a:cs typeface="Calibri" pitchFamily="34" charset="0"/>
              </a:rPr>
              <a:t>In simple terms inflation adjusted return means considering the factor of inflation or how the price increase/decrease affects the purchasing value of money over time.</a:t>
            </a:r>
          </a:p>
          <a:p>
            <a:pPr marL="0" indent="0" algn="l">
              <a:lnSpc>
                <a:spcPts val="1800"/>
              </a:lnSpc>
              <a:spcAft>
                <a:spcPts val="600"/>
              </a:spcAft>
              <a:buFont typeface="Wingdings" pitchFamily="2" charset="2"/>
              <a:buChar char="v"/>
            </a:pPr>
            <a:r>
              <a:rPr lang="en-US" sz="2000" dirty="0" smtClean="0">
                <a:solidFill>
                  <a:srgbClr val="7030A0"/>
                </a:solidFill>
                <a:latin typeface="Calibri" pitchFamily="34" charset="0"/>
                <a:cs typeface="Calibri" pitchFamily="34" charset="0"/>
              </a:rPr>
              <a:t>Over the long term, ELSS has given inflation beating returns.</a:t>
            </a:r>
          </a:p>
          <a:p>
            <a:pPr marL="0" indent="0" algn="l">
              <a:lnSpc>
                <a:spcPts val="1800"/>
              </a:lnSpc>
              <a:spcAft>
                <a:spcPts val="600"/>
              </a:spcAft>
            </a:pPr>
            <a:endParaRPr lang="en-US" sz="2000" dirty="0" smtClean="0">
              <a:solidFill>
                <a:srgbClr val="7030A0"/>
              </a:solidFill>
              <a:latin typeface="Calibri" pitchFamily="34" charset="0"/>
              <a:cs typeface="Calibri" pitchFamily="34" charset="0"/>
            </a:endParaRPr>
          </a:p>
          <a:p>
            <a:pPr marL="0" indent="0" algn="l">
              <a:lnSpc>
                <a:spcPts val="1800"/>
              </a:lnSpc>
              <a:spcAft>
                <a:spcPts val="600"/>
              </a:spcAft>
            </a:pPr>
            <a:endParaRPr lang="en-US" sz="2000" dirty="0" smtClean="0">
              <a:solidFill>
                <a:srgbClr val="7030A0"/>
              </a:solidFill>
              <a:latin typeface="Calibri" pitchFamily="34" charset="0"/>
              <a:cs typeface="Calibri" pitchFamily="34" charset="0"/>
            </a:endParaRPr>
          </a:p>
          <a:p>
            <a:pPr marL="0" indent="0" algn="l">
              <a:lnSpc>
                <a:spcPts val="1800"/>
              </a:lnSpc>
              <a:spcAft>
                <a:spcPts val="600"/>
              </a:spcAft>
              <a:buNone/>
            </a:pPr>
            <a:r>
              <a:rPr lang="en-US" dirty="0" smtClean="0">
                <a:solidFill>
                  <a:prstClr val="black">
                    <a:lumMod val="75000"/>
                    <a:lumOff val="25000"/>
                  </a:prstClr>
                </a:solidFill>
                <a:latin typeface="Calibri" pitchFamily="34" charset="0"/>
                <a:cs typeface="Calibri" pitchFamily="34" charset="0"/>
              </a:rPr>
              <a:t> </a:t>
            </a:r>
          </a:p>
          <a:p>
            <a:pPr marL="0" indent="0" algn="l">
              <a:lnSpc>
                <a:spcPts val="1800"/>
              </a:lnSpc>
              <a:spcAft>
                <a:spcPts val="600"/>
              </a:spcAft>
              <a:buNone/>
            </a:pPr>
            <a:endParaRPr lang="en-US" dirty="0" smtClean="0">
              <a:solidFill>
                <a:prstClr val="black">
                  <a:lumMod val="75000"/>
                  <a:lumOff val="25000"/>
                </a:prstClr>
              </a:solidFill>
              <a:latin typeface="Calibri" pitchFamily="34" charset="0"/>
              <a:cs typeface="Calibri" pitchFamily="34" charset="0"/>
            </a:endParaRPr>
          </a:p>
          <a:p>
            <a:pPr marL="0" indent="0" algn="l">
              <a:lnSpc>
                <a:spcPts val="1800"/>
              </a:lnSpc>
              <a:spcAft>
                <a:spcPts val="600"/>
              </a:spcAft>
              <a:buNone/>
            </a:pPr>
            <a:endParaRPr lang="en-US" dirty="0" smtClean="0">
              <a:solidFill>
                <a:prstClr val="black">
                  <a:lumMod val="75000"/>
                  <a:lumOff val="25000"/>
                </a:prstClr>
              </a:solidFill>
              <a:latin typeface="Calibri" pitchFamily="34" charset="0"/>
              <a:cs typeface="Calibri" pitchFamily="34" charset="0"/>
            </a:endParaRPr>
          </a:p>
          <a:p>
            <a:pPr marL="0" indent="0" algn="l">
              <a:lnSpc>
                <a:spcPts val="1800"/>
              </a:lnSpc>
              <a:spcAft>
                <a:spcPts val="600"/>
              </a:spcAft>
              <a:buNone/>
            </a:pPr>
            <a:endParaRPr lang="en-US" dirty="0" smtClean="0">
              <a:solidFill>
                <a:prstClr val="black">
                  <a:lumMod val="75000"/>
                  <a:lumOff val="25000"/>
                </a:prstClr>
              </a:solidFill>
              <a:latin typeface="Calibri" pitchFamily="34" charset="0"/>
              <a:cs typeface="Calibri" pitchFamily="34" charset="0"/>
            </a:endParaRPr>
          </a:p>
        </p:txBody>
      </p:sp>
      <p:sp>
        <p:nvSpPr>
          <p:cNvPr id="4" name="Title 3"/>
          <p:cNvSpPr>
            <a:spLocks noGrp="1"/>
          </p:cNvSpPr>
          <p:nvPr>
            <p:ph type="title"/>
          </p:nvPr>
        </p:nvSpPr>
        <p:spPr/>
        <p:txBody>
          <a:bodyPr>
            <a:normAutofit/>
          </a:bodyPr>
          <a:lstStyle/>
          <a:p>
            <a:r>
              <a:rPr sz="2400" smtClean="0">
                <a:solidFill>
                  <a:srgbClr val="7030A0"/>
                </a:solidFill>
                <a:latin typeface="Calibri" pitchFamily="34" charset="0"/>
                <a:cs typeface="Calibri" pitchFamily="34" charset="0"/>
              </a:rPr>
              <a:t>Inflation adjusted returns </a:t>
            </a:r>
            <a:endParaRPr lang="en-US" sz="2400" dirty="0">
              <a:solidFill>
                <a:srgbClr val="7030A0"/>
              </a:solidFill>
              <a:latin typeface="Calibri" pitchFamily="34" charset="0"/>
              <a:cs typeface="Calibri" pitchFamily="34" charset="0"/>
            </a:endParaRPr>
          </a:p>
        </p:txBody>
      </p:sp>
      <p:sp>
        <p:nvSpPr>
          <p:cNvPr id="5" name="TextBox 4"/>
          <p:cNvSpPr txBox="1"/>
          <p:nvPr/>
        </p:nvSpPr>
        <p:spPr>
          <a:xfrm>
            <a:off x="1802674" y="953589"/>
            <a:ext cx="914400" cy="914400"/>
          </a:xfrm>
          <a:prstGeom prst="rect">
            <a:avLst/>
          </a:prstGeom>
        </p:spPr>
        <p:txBody>
          <a:bodyPr vert="horz" wrap="none" lIns="91440" tIns="45720" rIns="91440" bIns="45720" rtlCol="0">
            <a:noAutofit/>
          </a:bodyPr>
          <a:lstStyle/>
          <a:p>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sp>
        <p:nvSpPr>
          <p:cNvPr id="7" name="Rectangle 6"/>
          <p:cNvSpPr/>
          <p:nvPr/>
        </p:nvSpPr>
        <p:spPr>
          <a:xfrm>
            <a:off x="678873" y="4184073"/>
            <a:ext cx="7010400" cy="794833"/>
          </a:xfrm>
          <a:prstGeom prst="rect">
            <a:avLst/>
          </a:prstGeom>
        </p:spPr>
        <p:txBody>
          <a:bodyPr wrap="square">
            <a:spAutoFit/>
          </a:bodyPr>
          <a:lstStyle/>
          <a:p>
            <a:pPr>
              <a:lnSpc>
                <a:spcPts val="1800"/>
              </a:lnSpc>
              <a:spcAft>
                <a:spcPts val="600"/>
              </a:spcAft>
              <a:buFont typeface="Wingdings" pitchFamily="2" charset="2"/>
              <a:buChar char="v"/>
            </a:pPr>
            <a:r>
              <a:rPr lang="en-US" sz="2000" b="1" dirty="0" smtClean="0">
                <a:solidFill>
                  <a:srgbClr val="E04A25"/>
                </a:solidFill>
                <a:latin typeface="Calibri" pitchFamily="34" charset="0"/>
                <a:cs typeface="Calibri" pitchFamily="34" charset="0"/>
              </a:rPr>
              <a:t> </a:t>
            </a:r>
            <a:r>
              <a:rPr lang="en-US" sz="2000" dirty="0" smtClean="0">
                <a:solidFill>
                  <a:srgbClr val="7030A0"/>
                </a:solidFill>
                <a:latin typeface="Calibri" pitchFamily="34" charset="0"/>
                <a:cs typeface="Calibri" pitchFamily="34" charset="0"/>
              </a:rPr>
              <a:t>Let us take an example of the </a:t>
            </a:r>
            <a:r>
              <a:rPr lang="en-US" sz="2000" b="1" dirty="0" smtClean="0">
                <a:solidFill>
                  <a:srgbClr val="7030A0"/>
                </a:solidFill>
                <a:latin typeface="Calibri" pitchFamily="34" charset="0"/>
                <a:cs typeface="Calibri" pitchFamily="34" charset="0"/>
              </a:rPr>
              <a:t>Franklin India tax shield </a:t>
            </a:r>
            <a:r>
              <a:rPr lang="en-US" sz="2000" dirty="0" smtClean="0">
                <a:solidFill>
                  <a:srgbClr val="7030A0"/>
                </a:solidFill>
                <a:latin typeface="Calibri" pitchFamily="34" charset="0"/>
                <a:cs typeface="Calibri" pitchFamily="34" charset="0"/>
              </a:rPr>
              <a:t>fund and compare the inflation adjusted returns  with </a:t>
            </a:r>
            <a:r>
              <a:rPr lang="en-US" sz="2000" b="1" dirty="0" smtClean="0">
                <a:solidFill>
                  <a:srgbClr val="7030A0"/>
                </a:solidFill>
                <a:latin typeface="Calibri" pitchFamily="34" charset="0"/>
                <a:cs typeface="Calibri" pitchFamily="34" charset="0"/>
              </a:rPr>
              <a:t>PPF and SBI tax savings fixed deposit. </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2"/>
          <a:srcRect r="15500"/>
          <a:stretch>
            <a:fillRect/>
          </a:stretch>
        </p:blipFill>
        <p:spPr bwMode="auto">
          <a:xfrm>
            <a:off x="1080655" y="308823"/>
            <a:ext cx="10169236" cy="61773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1" name="Picture 3"/>
          <p:cNvPicPr>
            <a:picLocks noChangeAspect="1" noChangeArrowheads="1"/>
          </p:cNvPicPr>
          <p:nvPr/>
        </p:nvPicPr>
        <p:blipFill>
          <a:blip r:embed="rId2"/>
          <a:srcRect/>
          <a:stretch>
            <a:fillRect/>
          </a:stretch>
        </p:blipFill>
        <p:spPr bwMode="auto">
          <a:xfrm>
            <a:off x="1804930" y="483325"/>
            <a:ext cx="9115618" cy="5915525"/>
          </a:xfrm>
          <a:prstGeom prst="rect">
            <a:avLst/>
          </a:prstGeom>
          <a:solidFill>
            <a:srgbClr val="C00000"/>
          </a:solidFill>
          <a:ln w="9525">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0" y="1393373"/>
            <a:ext cx="11491691" cy="437605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45127" y="277092"/>
            <a:ext cx="10820400" cy="817418"/>
          </a:xfrm>
          <a:prstGeom prst="rect">
            <a:avLst/>
          </a:prstGeom>
          <a:solidFill>
            <a:srgbClr val="76488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US" dirty="0" smtClean="0">
                <a:latin typeface="Calibri" pitchFamily="34" charset="0"/>
                <a:cs typeface="Calibri" pitchFamily="34" charset="0"/>
              </a:rPr>
              <a:t>Investment Amount: 33 lakhs </a:t>
            </a:r>
            <a:endParaRPr lang="en-US" dirty="0">
              <a:latin typeface="Calibri" pitchFamily="34" charset="0"/>
              <a:cs typeface="Calibri" pitchFamily="34" charset="0"/>
            </a:endParaRPr>
          </a:p>
        </p:txBody>
      </p:sp>
      <p:sp>
        <p:nvSpPr>
          <p:cNvPr id="11" name="TextBox 10"/>
          <p:cNvSpPr txBox="1"/>
          <p:nvPr/>
        </p:nvSpPr>
        <p:spPr>
          <a:xfrm>
            <a:off x="443345" y="1288472"/>
            <a:ext cx="11222182" cy="5153891"/>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sp>
        <p:nvSpPr>
          <p:cNvPr id="12" name="TextBox 11"/>
          <p:cNvSpPr txBox="1"/>
          <p:nvPr/>
        </p:nvSpPr>
        <p:spPr>
          <a:xfrm>
            <a:off x="789709" y="1260764"/>
            <a:ext cx="10958945" cy="5181599"/>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smtClean="0">
              <a:solidFill>
                <a:prstClr val="black">
                  <a:lumMod val="75000"/>
                  <a:lumOff val="25000"/>
                </a:prstClr>
              </a:solidFill>
              <a:latin typeface="Calibri" pitchFamily="34" charset="0"/>
              <a:cs typeface="Calibri" pitchFamily="34" charset="0"/>
            </a:endParaRPr>
          </a:p>
        </p:txBody>
      </p:sp>
      <p:sp>
        <p:nvSpPr>
          <p:cNvPr id="29" name="TextBox 28"/>
          <p:cNvSpPr txBox="1"/>
          <p:nvPr/>
        </p:nvSpPr>
        <p:spPr>
          <a:xfrm>
            <a:off x="5237018" y="2189018"/>
            <a:ext cx="1759527" cy="554182"/>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cxnSp>
        <p:nvCxnSpPr>
          <p:cNvPr id="42" name="Straight Arrow Connector 41"/>
          <p:cNvCxnSpPr/>
          <p:nvPr/>
        </p:nvCxnSpPr>
        <p:spPr>
          <a:xfrm rot="5400000">
            <a:off x="5393737" y="1379178"/>
            <a:ext cx="682138" cy="1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720436" y="1759526"/>
            <a:ext cx="2576946" cy="845128"/>
          </a:xfrm>
          <a:prstGeom prst="rect">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US" b="1" dirty="0" smtClean="0">
                <a:solidFill>
                  <a:schemeClr val="bg1"/>
                </a:solidFill>
                <a:latin typeface="Calibri" pitchFamily="34" charset="0"/>
                <a:cs typeface="Calibri" pitchFamily="34" charset="0"/>
              </a:rPr>
              <a:t>3.60 Crores  </a:t>
            </a:r>
            <a:r>
              <a:rPr lang="en-US" dirty="0" smtClean="0">
                <a:solidFill>
                  <a:schemeClr val="bg1"/>
                </a:solidFill>
              </a:rPr>
              <a:t>in</a:t>
            </a:r>
          </a:p>
          <a:p>
            <a:pPr algn="ctr"/>
            <a:r>
              <a:rPr lang="en-US" dirty="0" smtClean="0">
                <a:solidFill>
                  <a:schemeClr val="bg1"/>
                </a:solidFill>
                <a:latin typeface="Calibri" pitchFamily="34" charset="0"/>
                <a:cs typeface="Calibri" pitchFamily="34" charset="0"/>
              </a:rPr>
              <a:t> Franklin India Tax shield  fund </a:t>
            </a:r>
          </a:p>
        </p:txBody>
      </p:sp>
      <p:sp>
        <p:nvSpPr>
          <p:cNvPr id="66" name="Rectangle 65"/>
          <p:cNvSpPr/>
          <p:nvPr/>
        </p:nvSpPr>
        <p:spPr>
          <a:xfrm>
            <a:off x="4696692" y="1731817"/>
            <a:ext cx="2563090" cy="831274"/>
          </a:xfrm>
          <a:prstGeom prst="rect">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US" b="1" dirty="0" smtClean="0">
                <a:latin typeface="Calibri" pitchFamily="34" charset="0"/>
                <a:cs typeface="Calibri" pitchFamily="34" charset="0"/>
              </a:rPr>
              <a:t>88.38 lakhs </a:t>
            </a:r>
          </a:p>
          <a:p>
            <a:pPr algn="ctr"/>
            <a:r>
              <a:rPr lang="en-US" dirty="0" smtClean="0">
                <a:latin typeface="Calibri" pitchFamily="34" charset="0"/>
                <a:cs typeface="Calibri" pitchFamily="34" charset="0"/>
              </a:rPr>
              <a:t>in PPF </a:t>
            </a:r>
            <a:endParaRPr lang="en-US" dirty="0">
              <a:latin typeface="Calibri" pitchFamily="34" charset="0"/>
              <a:cs typeface="Calibri" pitchFamily="34" charset="0"/>
            </a:endParaRPr>
          </a:p>
        </p:txBody>
      </p:sp>
      <p:sp>
        <p:nvSpPr>
          <p:cNvPr id="67" name="Rectangle 66"/>
          <p:cNvSpPr/>
          <p:nvPr/>
        </p:nvSpPr>
        <p:spPr>
          <a:xfrm>
            <a:off x="8659091" y="1731818"/>
            <a:ext cx="2521527" cy="817418"/>
          </a:xfrm>
          <a:prstGeom prst="rect">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US" b="1" dirty="0" smtClean="0">
                <a:latin typeface="Calibri" pitchFamily="34" charset="0"/>
                <a:cs typeface="Calibri" pitchFamily="34" charset="0"/>
              </a:rPr>
              <a:t>80.55 lakhs </a:t>
            </a:r>
            <a:r>
              <a:rPr lang="en-US" dirty="0" smtClean="0">
                <a:latin typeface="Calibri" pitchFamily="34" charset="0"/>
                <a:cs typeface="Calibri" pitchFamily="34" charset="0"/>
              </a:rPr>
              <a:t>in</a:t>
            </a:r>
          </a:p>
          <a:p>
            <a:pPr algn="ctr"/>
            <a:r>
              <a:rPr lang="en-US" dirty="0" smtClean="0">
                <a:latin typeface="Calibri" pitchFamily="34" charset="0"/>
                <a:cs typeface="Calibri" pitchFamily="34" charset="0"/>
              </a:rPr>
              <a:t> FD  </a:t>
            </a:r>
            <a:endParaRPr lang="en-US" dirty="0">
              <a:latin typeface="Calibri" pitchFamily="34" charset="0"/>
              <a:cs typeface="Calibri" pitchFamily="34" charset="0"/>
            </a:endParaRPr>
          </a:p>
        </p:txBody>
      </p:sp>
      <p:sp>
        <p:nvSpPr>
          <p:cNvPr id="68" name="TextBox 67"/>
          <p:cNvSpPr txBox="1"/>
          <p:nvPr/>
        </p:nvSpPr>
        <p:spPr>
          <a:xfrm>
            <a:off x="5846617" y="1302327"/>
            <a:ext cx="2119745" cy="249381"/>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2000" dirty="0" smtClean="0">
                <a:solidFill>
                  <a:prstClr val="black">
                    <a:lumMod val="75000"/>
                    <a:lumOff val="25000"/>
                  </a:prstClr>
                </a:solidFill>
                <a:latin typeface="Calibri" pitchFamily="34" charset="0"/>
                <a:cs typeface="Calibri" pitchFamily="34" charset="0"/>
              </a:rPr>
              <a:t>Generates</a:t>
            </a:r>
            <a:r>
              <a:rPr lang="en-US" sz="1200" dirty="0" smtClean="0">
                <a:solidFill>
                  <a:prstClr val="black">
                    <a:lumMod val="75000"/>
                    <a:lumOff val="25000"/>
                  </a:prstClr>
                </a:solidFill>
                <a:latin typeface="Segoe UI" panose="020B0502040204020203" pitchFamily="34" charset="0"/>
                <a:cs typeface="Segoe UI" panose="020B0502040204020203" pitchFamily="34" charset="0"/>
              </a:rPr>
              <a:t> </a:t>
            </a:r>
          </a:p>
        </p:txBody>
      </p:sp>
      <p:cxnSp>
        <p:nvCxnSpPr>
          <p:cNvPr id="70" name="Straight Arrow Connector 69"/>
          <p:cNvCxnSpPr/>
          <p:nvPr/>
        </p:nvCxnSpPr>
        <p:spPr>
          <a:xfrm rot="16200000" flipH="1">
            <a:off x="1399309" y="1399311"/>
            <a:ext cx="640573" cy="32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16200000" flipH="1">
            <a:off x="9455971" y="1376982"/>
            <a:ext cx="666976" cy="215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803564" y="3172691"/>
            <a:ext cx="10792692" cy="678873"/>
          </a:xfrm>
          <a:prstGeom prst="rect">
            <a:avLst/>
          </a:prstGeom>
          <a:solidFill>
            <a:srgbClr val="76488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US" dirty="0" smtClean="0"/>
              <a:t>Return on Investment</a:t>
            </a:r>
            <a:endParaRPr lang="en-US" dirty="0"/>
          </a:p>
        </p:txBody>
      </p:sp>
      <p:cxnSp>
        <p:nvCxnSpPr>
          <p:cNvPr id="76" name="Straight Arrow Connector 75"/>
          <p:cNvCxnSpPr/>
          <p:nvPr/>
        </p:nvCxnSpPr>
        <p:spPr>
          <a:xfrm rot="5400000">
            <a:off x="1631332" y="4167039"/>
            <a:ext cx="76069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51162" y="4544289"/>
            <a:ext cx="3049469" cy="877566"/>
          </a:xfrm>
          <a:prstGeom prst="rect">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US" b="1" dirty="0" smtClean="0">
                <a:latin typeface="Calibri" pitchFamily="34" charset="0"/>
                <a:cs typeface="Calibri" pitchFamily="34" charset="0"/>
              </a:rPr>
              <a:t>11 times </a:t>
            </a:r>
            <a:r>
              <a:rPr lang="en-US" sz="2000" dirty="0" smtClean="0">
                <a:latin typeface="Calibri" pitchFamily="34" charset="0"/>
                <a:cs typeface="Calibri" pitchFamily="34" charset="0"/>
              </a:rPr>
              <a:t>in </a:t>
            </a:r>
          </a:p>
          <a:p>
            <a:pPr algn="ctr"/>
            <a:r>
              <a:rPr lang="en-US" sz="2000" dirty="0" smtClean="0">
                <a:latin typeface="Calibri" pitchFamily="34" charset="0"/>
                <a:cs typeface="Calibri" pitchFamily="34" charset="0"/>
              </a:rPr>
              <a:t>Franklin India Tax shield Fund </a:t>
            </a:r>
            <a:endParaRPr lang="en-US" sz="2000" dirty="0">
              <a:latin typeface="Calibri" pitchFamily="34" charset="0"/>
              <a:cs typeface="Calibri" pitchFamily="34" charset="0"/>
            </a:endParaRPr>
          </a:p>
        </p:txBody>
      </p:sp>
      <p:sp>
        <p:nvSpPr>
          <p:cNvPr id="79" name="Rectangle 78"/>
          <p:cNvSpPr/>
          <p:nvPr/>
        </p:nvSpPr>
        <p:spPr>
          <a:xfrm>
            <a:off x="4987637" y="4502726"/>
            <a:ext cx="2826327" cy="914400"/>
          </a:xfrm>
          <a:prstGeom prst="rect">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US" dirty="0" smtClean="0">
                <a:latin typeface="Calibri" pitchFamily="34" charset="0"/>
                <a:cs typeface="Calibri" pitchFamily="34" charset="0"/>
              </a:rPr>
              <a:t>Only </a:t>
            </a:r>
            <a:r>
              <a:rPr lang="en-US" b="1" dirty="0" smtClean="0">
                <a:latin typeface="Calibri" pitchFamily="34" charset="0"/>
                <a:cs typeface="Calibri" pitchFamily="34" charset="0"/>
              </a:rPr>
              <a:t>2.6 times </a:t>
            </a:r>
            <a:r>
              <a:rPr lang="en-US" dirty="0" smtClean="0">
                <a:latin typeface="Calibri" pitchFamily="34" charset="0"/>
                <a:cs typeface="Calibri" pitchFamily="34" charset="0"/>
              </a:rPr>
              <a:t>in PPF </a:t>
            </a:r>
            <a:endParaRPr lang="en-US" dirty="0">
              <a:latin typeface="Calibri" pitchFamily="34" charset="0"/>
              <a:cs typeface="Calibri" pitchFamily="34" charset="0"/>
            </a:endParaRPr>
          </a:p>
        </p:txBody>
      </p:sp>
      <p:cxnSp>
        <p:nvCxnSpPr>
          <p:cNvPr id="81" name="Straight Arrow Connector 80"/>
          <p:cNvCxnSpPr/>
          <p:nvPr/>
        </p:nvCxnSpPr>
        <p:spPr>
          <a:xfrm rot="5400000">
            <a:off x="6064300" y="4155468"/>
            <a:ext cx="694519" cy="215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8714508" y="4585853"/>
            <a:ext cx="2978729" cy="900545"/>
          </a:xfrm>
          <a:prstGeom prst="rect">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US" sz="2000" b="1" dirty="0" smtClean="0">
                <a:latin typeface="Calibri" pitchFamily="34" charset="0"/>
                <a:cs typeface="Calibri" pitchFamily="34" charset="0"/>
              </a:rPr>
              <a:t>Only 2.4 times i</a:t>
            </a:r>
            <a:r>
              <a:rPr lang="en-US" sz="2000" dirty="0" smtClean="0">
                <a:latin typeface="Calibri" pitchFamily="34" charset="0"/>
                <a:cs typeface="Calibri" pitchFamily="34" charset="0"/>
              </a:rPr>
              <a:t>n SBI tax savings funds </a:t>
            </a:r>
          </a:p>
        </p:txBody>
      </p:sp>
      <p:cxnSp>
        <p:nvCxnSpPr>
          <p:cNvPr id="84" name="Straight Arrow Connector 83"/>
          <p:cNvCxnSpPr/>
          <p:nvPr/>
        </p:nvCxnSpPr>
        <p:spPr>
          <a:xfrm rot="5400000">
            <a:off x="9478874" y="4164594"/>
            <a:ext cx="806823" cy="79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807285" y="1301675"/>
            <a:ext cx="1280160" cy="225911"/>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2000" dirty="0" smtClean="0">
                <a:solidFill>
                  <a:prstClr val="black">
                    <a:lumMod val="75000"/>
                    <a:lumOff val="25000"/>
                  </a:prstClr>
                </a:solidFill>
                <a:latin typeface="Calibri" pitchFamily="34" charset="0"/>
                <a:cs typeface="Calibri" pitchFamily="34" charset="0"/>
              </a:rPr>
              <a:t>Generates</a:t>
            </a:r>
            <a:r>
              <a:rPr lang="en-US" sz="1200" dirty="0" smtClean="0">
                <a:solidFill>
                  <a:prstClr val="black">
                    <a:lumMod val="75000"/>
                    <a:lumOff val="25000"/>
                  </a:prstClr>
                </a:solidFill>
                <a:latin typeface="Segoe UI" panose="020B0502040204020203" pitchFamily="34" charset="0"/>
                <a:cs typeface="Segoe UI" panose="020B0502040204020203" pitchFamily="34" charset="0"/>
              </a:rPr>
              <a:t> </a:t>
            </a:r>
          </a:p>
        </p:txBody>
      </p:sp>
      <p:sp>
        <p:nvSpPr>
          <p:cNvPr id="34" name="TextBox 33"/>
          <p:cNvSpPr txBox="1"/>
          <p:nvPr/>
        </p:nvSpPr>
        <p:spPr>
          <a:xfrm>
            <a:off x="9839497" y="1304120"/>
            <a:ext cx="1918611" cy="288012"/>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2000" dirty="0" smtClean="0">
                <a:solidFill>
                  <a:prstClr val="black">
                    <a:lumMod val="75000"/>
                    <a:lumOff val="25000"/>
                  </a:prstClr>
                </a:solidFill>
                <a:latin typeface="Calibri" pitchFamily="34" charset="0"/>
                <a:cs typeface="Calibri" pitchFamily="34" charset="0"/>
              </a:rPr>
              <a:t>Generates</a:t>
            </a:r>
            <a:r>
              <a:rPr lang="en-US" sz="1200" dirty="0" smtClean="0">
                <a:solidFill>
                  <a:prstClr val="black">
                    <a:lumMod val="75000"/>
                    <a:lumOff val="25000"/>
                  </a:prstClr>
                </a:solidFill>
                <a:latin typeface="Segoe UI" panose="020B0502040204020203" pitchFamily="34" charset="0"/>
                <a:cs typeface="Segoe UI" panose="020B0502040204020203" pitchFamily="34" charset="0"/>
              </a:rPr>
              <a:t> </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4909" y="568037"/>
            <a:ext cx="11208327" cy="775854"/>
          </a:xfrm>
          <a:prstGeom prst="rect">
            <a:avLst/>
          </a:prstGeom>
          <a:solidFill>
            <a:srgbClr val="76498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US" dirty="0" smtClean="0">
                <a:latin typeface="Calibri" pitchFamily="34" charset="0"/>
                <a:cs typeface="Calibri" pitchFamily="34" charset="0"/>
              </a:rPr>
              <a:t>Inflation Adjusted Profit after tax </a:t>
            </a:r>
            <a:endParaRPr lang="en-US" dirty="0">
              <a:latin typeface="Calibri" pitchFamily="34" charset="0"/>
              <a:cs typeface="Calibri" pitchFamily="34" charset="0"/>
            </a:endParaRPr>
          </a:p>
        </p:txBody>
      </p:sp>
      <p:sp>
        <p:nvSpPr>
          <p:cNvPr id="3" name="Rectangle 2"/>
          <p:cNvSpPr/>
          <p:nvPr/>
        </p:nvSpPr>
        <p:spPr>
          <a:xfrm>
            <a:off x="540328" y="1953490"/>
            <a:ext cx="3629891" cy="762000"/>
          </a:xfrm>
          <a:prstGeom prst="rect">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US" b="1" dirty="0" smtClean="0">
                <a:latin typeface="Calibri" pitchFamily="34" charset="0"/>
                <a:cs typeface="Calibri" pitchFamily="34" charset="0"/>
              </a:rPr>
              <a:t>Rs 2.54 crore </a:t>
            </a:r>
            <a:r>
              <a:rPr lang="en-US" dirty="0" smtClean="0"/>
              <a:t>in </a:t>
            </a:r>
          </a:p>
          <a:p>
            <a:pPr algn="ctr"/>
            <a:r>
              <a:rPr lang="en-US" dirty="0" smtClean="0"/>
              <a:t>Franklin India Tax </a:t>
            </a:r>
            <a:r>
              <a:rPr lang="en-US" dirty="0" smtClean="0">
                <a:latin typeface="Calibri" pitchFamily="34" charset="0"/>
                <a:cs typeface="Calibri" pitchFamily="34" charset="0"/>
              </a:rPr>
              <a:t>shield</a:t>
            </a:r>
            <a:r>
              <a:rPr lang="en-US" dirty="0" smtClean="0"/>
              <a:t> fund </a:t>
            </a:r>
            <a:endParaRPr lang="en-US" dirty="0"/>
          </a:p>
        </p:txBody>
      </p:sp>
      <p:sp>
        <p:nvSpPr>
          <p:cNvPr id="5" name="Rectangle 4"/>
          <p:cNvSpPr/>
          <p:nvPr/>
        </p:nvSpPr>
        <p:spPr>
          <a:xfrm>
            <a:off x="4835235" y="1898071"/>
            <a:ext cx="3172691" cy="748147"/>
          </a:xfrm>
          <a:prstGeom prst="rect">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US" b="1" dirty="0" smtClean="0">
                <a:latin typeface="Calibri" pitchFamily="34" charset="0"/>
                <a:cs typeface="Calibri" pitchFamily="34" charset="0"/>
              </a:rPr>
              <a:t>Rs 9.31 </a:t>
            </a:r>
            <a:r>
              <a:rPr lang="en-US" b="1" dirty="0" err="1" smtClean="0">
                <a:latin typeface="Calibri" pitchFamily="34" charset="0"/>
                <a:cs typeface="Calibri" pitchFamily="34" charset="0"/>
              </a:rPr>
              <a:t>lakhs</a:t>
            </a:r>
            <a:r>
              <a:rPr lang="en-US" b="1" dirty="0" smtClean="0">
                <a:latin typeface="Calibri" pitchFamily="34" charset="0"/>
                <a:cs typeface="Calibri" pitchFamily="34" charset="0"/>
              </a:rPr>
              <a:t>  </a:t>
            </a:r>
            <a:r>
              <a:rPr lang="en-US" dirty="0" smtClean="0">
                <a:latin typeface="Calibri" pitchFamily="34" charset="0"/>
                <a:cs typeface="Calibri" pitchFamily="34" charset="0"/>
              </a:rPr>
              <a:t>in</a:t>
            </a:r>
          </a:p>
          <a:p>
            <a:pPr algn="ctr"/>
            <a:r>
              <a:rPr lang="en-US" dirty="0" smtClean="0">
                <a:latin typeface="Calibri" pitchFamily="34" charset="0"/>
                <a:cs typeface="Calibri" pitchFamily="34" charset="0"/>
              </a:rPr>
              <a:t>PPF </a:t>
            </a:r>
            <a:endParaRPr lang="en-US" dirty="0">
              <a:latin typeface="Calibri" pitchFamily="34" charset="0"/>
              <a:cs typeface="Calibri" pitchFamily="34" charset="0"/>
            </a:endParaRPr>
          </a:p>
        </p:txBody>
      </p:sp>
      <p:sp>
        <p:nvSpPr>
          <p:cNvPr id="6" name="Rectangle 5"/>
          <p:cNvSpPr/>
          <p:nvPr/>
        </p:nvSpPr>
        <p:spPr>
          <a:xfrm>
            <a:off x="8506691" y="1842653"/>
            <a:ext cx="3172691" cy="775856"/>
          </a:xfrm>
          <a:prstGeom prst="rect">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US" b="1" dirty="0" smtClean="0">
                <a:latin typeface="Calibri" pitchFamily="34" charset="0"/>
                <a:cs typeface="Calibri" pitchFamily="34" charset="0"/>
              </a:rPr>
              <a:t>Rs 2.25 </a:t>
            </a:r>
            <a:r>
              <a:rPr lang="en-US" b="1" dirty="0" err="1" smtClean="0">
                <a:latin typeface="Calibri" pitchFamily="34" charset="0"/>
                <a:cs typeface="Calibri" pitchFamily="34" charset="0"/>
              </a:rPr>
              <a:t>lakhs</a:t>
            </a:r>
            <a:r>
              <a:rPr lang="en-US" b="1" dirty="0" smtClean="0">
                <a:latin typeface="Calibri" pitchFamily="34" charset="0"/>
                <a:cs typeface="Calibri" pitchFamily="34" charset="0"/>
              </a:rPr>
              <a:t>  </a:t>
            </a:r>
            <a:r>
              <a:rPr lang="en-US" dirty="0" smtClean="0"/>
              <a:t>in</a:t>
            </a:r>
          </a:p>
          <a:p>
            <a:pPr algn="ctr"/>
            <a:r>
              <a:rPr lang="en-US" dirty="0" smtClean="0">
                <a:latin typeface="Calibri" pitchFamily="34" charset="0"/>
                <a:cs typeface="Calibri" pitchFamily="34" charset="0"/>
              </a:rPr>
              <a:t>SBI tax savings FD </a:t>
            </a:r>
            <a:endParaRPr lang="en-US" dirty="0">
              <a:latin typeface="Calibri" pitchFamily="34" charset="0"/>
              <a:cs typeface="Calibri" pitchFamily="34" charset="0"/>
            </a:endParaRPr>
          </a:p>
        </p:txBody>
      </p:sp>
      <p:cxnSp>
        <p:nvCxnSpPr>
          <p:cNvPr id="8" name="Straight Arrow Connector 7"/>
          <p:cNvCxnSpPr/>
          <p:nvPr/>
        </p:nvCxnSpPr>
        <p:spPr>
          <a:xfrm rot="5400000">
            <a:off x="1731820" y="1607128"/>
            <a:ext cx="706581" cy="138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6200000" flipH="1">
            <a:off x="5992090" y="1614056"/>
            <a:ext cx="581894" cy="138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16200000" flipH="1">
            <a:off x="9538856" y="1572491"/>
            <a:ext cx="609601" cy="138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92727" y="4294909"/>
            <a:ext cx="10875818" cy="1759527"/>
          </a:xfrm>
          <a:prstGeom prst="rect">
            <a:avLst/>
          </a:prstGeom>
          <a:solidFill>
            <a:srgbClr val="E04A2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US" sz="2400" b="1" dirty="0" smtClean="0">
                <a:latin typeface="Calibri" pitchFamily="34" charset="0"/>
                <a:cs typeface="Calibri" pitchFamily="34" charset="0"/>
              </a:rPr>
              <a:t>Among all the tax saving options Franklin India tax shield fund gives maximum returns and SBI tax saving FD gives the least returns  </a:t>
            </a:r>
            <a:endParaRPr lang="en-US" sz="2400" b="1"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tradebrains.in/wp-content/uploads/2018/12/ELSS-locking-period.pn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757053" y="1104496"/>
            <a:ext cx="7010401" cy="463176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2A31795B-A93A-416C-8052-FAF4D9073E67}"/>
              </a:ext>
            </a:extLst>
          </p:cNvPr>
          <p:cNvSpPr txBox="1">
            <a:spLocks/>
          </p:cNvSpPr>
          <p:nvPr/>
        </p:nvSpPr>
        <p:spPr>
          <a:xfrm>
            <a:off x="694662" y="479180"/>
            <a:ext cx="10949284" cy="801079"/>
          </a:xfrm>
          <a:prstGeom prst="rect">
            <a:avLst/>
          </a:prstGeom>
        </p:spPr>
        <p:txBody>
          <a:bodyPr/>
          <a:lst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a:lstStyle>
          <a:p>
            <a:pPr algn="ctr"/>
            <a:r>
              <a:rPr lang="en-US" sz="2400" dirty="0" smtClean="0">
                <a:solidFill>
                  <a:srgbClr val="7030A0"/>
                </a:solidFill>
                <a:latin typeface="Calibri" panose="020F0502020204030204" pitchFamily="34" charset="0"/>
                <a:cs typeface="Calibri" panose="020F0502020204030204" pitchFamily="34" charset="0"/>
              </a:rPr>
              <a:t>ELSS HAS THE LOWEST LOCK-IN PERIOD</a:t>
            </a:r>
            <a:endParaRPr lang="en-US" sz="2400" dirty="0">
              <a:solidFill>
                <a:srgbClr val="7030A0"/>
              </a:solidFill>
            </a:endParaRPr>
          </a:p>
        </p:txBody>
      </p:sp>
      <p:pic>
        <p:nvPicPr>
          <p:cNvPr id="6" name="Picture 5" descr="https://moneyhoney.co.in/images/logo.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80834" y="5989719"/>
            <a:ext cx="3145995" cy="450666"/>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59328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9448800" y="6356350"/>
            <a:ext cx="2743200" cy="365125"/>
          </a:xfrm>
        </p:spPr>
        <p:txBody>
          <a:bodyPr/>
          <a:lstStyle/>
          <a:p>
            <a:fld id="{3359379A-16E2-4C4A-96D0-A52C442257E7}" type="slidenum">
              <a:rPr lang="en-US" smtClean="0"/>
              <a:pPr/>
              <a:t>79</a:t>
            </a:fld>
            <a:endParaRPr lang="en-US" dirty="0"/>
          </a:p>
        </p:txBody>
      </p:sp>
      <p:pic>
        <p:nvPicPr>
          <p:cNvPr id="5122" name="Picture 2" descr="C:\Users\research3\Pictures\image45.jpg"/>
          <p:cNvPicPr>
            <a:picLocks noChangeAspect="1" noChangeArrowheads="1"/>
          </p:cNvPicPr>
          <p:nvPr/>
        </p:nvPicPr>
        <p:blipFill>
          <a:blip r:embed="rId2"/>
          <a:srcRect/>
          <a:stretch>
            <a:fillRect/>
          </a:stretch>
        </p:blipFill>
        <p:spPr bwMode="auto">
          <a:xfrm>
            <a:off x="1429659" y="1045029"/>
            <a:ext cx="8941706" cy="4470853"/>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4525" y="3007053"/>
            <a:ext cx="11663025" cy="830997"/>
          </a:xfrm>
          <a:prstGeom prst="rect">
            <a:avLst/>
          </a:prstGeom>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4800" dirty="0" smtClean="0">
                <a:solidFill>
                  <a:srgbClr val="7030A0"/>
                </a:solidFill>
                <a:latin typeface="Calibri" pitchFamily="34" charset="0"/>
                <a:cs typeface="Calibri" pitchFamily="34" charset="0"/>
              </a:rPr>
              <a:t>3.</a:t>
            </a:r>
            <a:r>
              <a:rPr lang="en-US" sz="4800" cap="all" dirty="0" smtClean="0">
                <a:ln w="0"/>
                <a:effectLst/>
                <a:latin typeface="Calibri" panose="020F0502020204030204" pitchFamily="34" charset="0"/>
                <a:cs typeface="Calibri" panose="020F0502020204030204" pitchFamily="34" charset="0"/>
              </a:rPr>
              <a:t> </a:t>
            </a:r>
            <a:r>
              <a:rPr lang="en-US" sz="4800" dirty="0" smtClean="0">
                <a:solidFill>
                  <a:srgbClr val="7030A0"/>
                </a:solidFill>
                <a:latin typeface="Calibri" pitchFamily="34" charset="0"/>
                <a:cs typeface="Calibri" pitchFamily="34" charset="0"/>
              </a:rPr>
              <a:t>HOW DOES IT WORKS</a:t>
            </a:r>
            <a:endParaRPr lang="en-US" sz="4800" cap="all" dirty="0">
              <a:ln w="0"/>
              <a:effectLst/>
              <a:latin typeface="Calibri" panose="020F0502020204030204" pitchFamily="34" charset="0"/>
              <a:cs typeface="Calibri" panose="020F0502020204030204" pitchFamily="34" charset="0"/>
            </a:endParaRPr>
          </a:p>
        </p:txBody>
      </p:sp>
      <p:pic>
        <p:nvPicPr>
          <p:cNvPr id="4" name="Picture 3" descr="https://moneyhoney.co.in/images/logo.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610418" y="6626723"/>
            <a:ext cx="1307132" cy="187248"/>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32782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0219" y="3020290"/>
            <a:ext cx="11568546" cy="769441"/>
          </a:xfrm>
          <a:prstGeom prst="rect">
            <a:avLst/>
          </a:prstGeom>
        </p:spPr>
        <p:txBody>
          <a:bodyPr wrap="square">
            <a:spAutoFit/>
          </a:bodyPr>
          <a:lstStyle/>
          <a:p>
            <a:pPr algn="ctr"/>
            <a:r>
              <a:rPr lang="en-US" sz="4400" dirty="0" smtClean="0">
                <a:latin typeface="Calibri" panose="020F0502020204030204" pitchFamily="34" charset="0"/>
                <a:cs typeface="Calibri" panose="020F0502020204030204" pitchFamily="34" charset="0"/>
              </a:rPr>
              <a:t>10. Wealth creation under ELSS  </a:t>
            </a:r>
            <a:endParaRPr lang="en-US" sz="4400" dirty="0">
              <a:latin typeface="Calibri" panose="020F0502020204030204" pitchFamily="34" charset="0"/>
              <a:cs typeface="Calibri" panose="020F0502020204030204" pitchFamily="34" charset="0"/>
            </a:endParaRPr>
          </a:p>
        </p:txBody>
      </p:sp>
      <p:pic>
        <p:nvPicPr>
          <p:cNvPr id="4" name="Picture 3" descr="https://moneyhoney.co.in/images/logo.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610418" y="6626723"/>
            <a:ext cx="1307132" cy="187248"/>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80657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077" y="423914"/>
            <a:ext cx="10983132" cy="747763"/>
          </a:xfrm>
        </p:spPr>
        <p:txBody>
          <a:bodyPr>
            <a:normAutofit/>
          </a:bodyPr>
          <a:lstStyle/>
          <a:p>
            <a:r>
              <a:rPr sz="2400" smtClean="0">
                <a:solidFill>
                  <a:srgbClr val="843599"/>
                </a:solidFill>
                <a:latin typeface="Calibri" pitchFamily="34" charset="0"/>
                <a:cs typeface="Calibri" pitchFamily="34" charset="0"/>
              </a:rPr>
              <a:t>WEALTH CREATION UNDER </a:t>
            </a:r>
            <a:r>
              <a:rPr lang="en-US" sz="2400" dirty="0" smtClean="0">
                <a:solidFill>
                  <a:srgbClr val="843599"/>
                </a:solidFill>
                <a:latin typeface="Calibri" pitchFamily="34" charset="0"/>
                <a:cs typeface="Calibri" pitchFamily="34" charset="0"/>
              </a:rPr>
              <a:t>ELSS</a:t>
            </a:r>
            <a:r>
              <a:rPr lang="en-US" dirty="0" smtClean="0">
                <a:solidFill>
                  <a:srgbClr val="843599"/>
                </a:solidFill>
                <a:latin typeface="Calibri" pitchFamily="34" charset="0"/>
                <a:cs typeface="Calibri" pitchFamily="34" charset="0"/>
              </a:rPr>
              <a:t>. </a:t>
            </a:r>
            <a:endParaRPr lang="en-US" dirty="0">
              <a:solidFill>
                <a:srgbClr val="843599"/>
              </a:solidFill>
              <a:latin typeface="Calibri" pitchFamily="34" charset="0"/>
              <a:cs typeface="Calibri" pitchFamily="34" charset="0"/>
            </a:endParaRPr>
          </a:p>
        </p:txBody>
      </p:sp>
      <p:sp>
        <p:nvSpPr>
          <p:cNvPr id="3" name="TextBox 2"/>
          <p:cNvSpPr txBox="1"/>
          <p:nvPr/>
        </p:nvSpPr>
        <p:spPr>
          <a:xfrm>
            <a:off x="516418" y="1438656"/>
            <a:ext cx="11070336" cy="5010912"/>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sp>
        <p:nvSpPr>
          <p:cNvPr id="4" name="TextBox 3"/>
          <p:cNvSpPr txBox="1"/>
          <p:nvPr/>
        </p:nvSpPr>
        <p:spPr>
          <a:xfrm>
            <a:off x="773504" y="1539612"/>
            <a:ext cx="6555549" cy="3517295"/>
          </a:xfrm>
          <a:prstGeom prst="rect">
            <a:avLst/>
          </a:prstGeom>
        </p:spPr>
        <p:txBody>
          <a:bodyPr vert="horz" wrap="square" lIns="91440" tIns="45720" rIns="91440" bIns="45720" rtlCol="0">
            <a:noAutofit/>
          </a:bodyPr>
          <a:lstStyle/>
          <a:p>
            <a:pPr marL="0" indent="0" algn="l">
              <a:lnSpc>
                <a:spcPts val="1800"/>
              </a:lnSpc>
              <a:spcAft>
                <a:spcPts val="600"/>
              </a:spcAft>
              <a:buFont typeface="Wingdings" pitchFamily="2" charset="2"/>
              <a:buChar char="v"/>
            </a:pPr>
            <a:r>
              <a:rPr lang="en-US" sz="2000" b="1" dirty="0" smtClean="0">
                <a:solidFill>
                  <a:srgbClr val="E04A25"/>
                </a:solidFill>
                <a:latin typeface="Calibri" pitchFamily="34" charset="0"/>
                <a:cs typeface="Calibri" pitchFamily="34" charset="0"/>
              </a:rPr>
              <a:t>Mr</a:t>
            </a:r>
            <a:r>
              <a:rPr lang="en-US" sz="2000" dirty="0" smtClean="0">
                <a:solidFill>
                  <a:srgbClr val="843599"/>
                </a:solidFill>
                <a:latin typeface="Calibri" pitchFamily="34" charset="0"/>
                <a:cs typeface="Calibri" pitchFamily="34" charset="0"/>
              </a:rPr>
              <a:t>. </a:t>
            </a:r>
            <a:r>
              <a:rPr lang="en-US" sz="2000" b="1" dirty="0" smtClean="0">
                <a:solidFill>
                  <a:srgbClr val="E04A25"/>
                </a:solidFill>
                <a:latin typeface="Calibri" pitchFamily="34" charset="0"/>
                <a:cs typeface="Calibri" pitchFamily="34" charset="0"/>
              </a:rPr>
              <a:t>Ajay</a:t>
            </a:r>
            <a:r>
              <a:rPr lang="en-US" sz="2000" dirty="0" smtClean="0">
                <a:solidFill>
                  <a:srgbClr val="843599"/>
                </a:solidFill>
                <a:latin typeface="Calibri" pitchFamily="34" charset="0"/>
                <a:cs typeface="Calibri" pitchFamily="34" charset="0"/>
              </a:rPr>
              <a:t>: ELSS should not be seen only as a source of  saving tax  but also as a way to create wealth.</a:t>
            </a:r>
          </a:p>
          <a:p>
            <a:pPr marL="0" indent="0" algn="l">
              <a:lnSpc>
                <a:spcPts val="1800"/>
              </a:lnSpc>
              <a:spcAft>
                <a:spcPts val="600"/>
              </a:spcAft>
            </a:pPr>
            <a:endParaRPr lang="en-US" sz="2000" b="1" dirty="0" smtClean="0">
              <a:solidFill>
                <a:srgbClr val="E04A25"/>
              </a:solidFill>
              <a:latin typeface="Calibri" pitchFamily="34" charset="0"/>
              <a:cs typeface="Calibri" pitchFamily="34" charset="0"/>
            </a:endParaRPr>
          </a:p>
          <a:p>
            <a:pPr marL="0" indent="0" algn="l">
              <a:lnSpc>
                <a:spcPts val="1800"/>
              </a:lnSpc>
              <a:spcAft>
                <a:spcPts val="600"/>
              </a:spcAft>
              <a:buFont typeface="Wingdings" pitchFamily="2" charset="2"/>
              <a:buChar char="v"/>
            </a:pPr>
            <a:r>
              <a:rPr lang="en-US" sz="2000" b="1" dirty="0" smtClean="0">
                <a:solidFill>
                  <a:srgbClr val="E04B24"/>
                </a:solidFill>
                <a:latin typeface="Calibri" pitchFamily="34" charset="0"/>
                <a:cs typeface="Calibri" pitchFamily="34" charset="0"/>
              </a:rPr>
              <a:t>Mr. </a:t>
            </a:r>
            <a:r>
              <a:rPr lang="en-US" sz="2000" b="1" dirty="0" smtClean="0">
                <a:solidFill>
                  <a:srgbClr val="E04A25"/>
                </a:solidFill>
                <a:latin typeface="Calibri" pitchFamily="34" charset="0"/>
                <a:cs typeface="Calibri" pitchFamily="34" charset="0"/>
              </a:rPr>
              <a:t>Ajay</a:t>
            </a:r>
            <a:r>
              <a:rPr lang="en-US" sz="2000" dirty="0" smtClean="0">
                <a:solidFill>
                  <a:srgbClr val="843599"/>
                </a:solidFill>
                <a:latin typeface="Calibri" pitchFamily="34" charset="0"/>
                <a:cs typeface="Calibri" pitchFamily="34" charset="0"/>
              </a:rPr>
              <a:t>: Let us look at the  classification and numerical data considering different sections of income and how much wealth you can create through it.</a:t>
            </a:r>
          </a:p>
          <a:p>
            <a:pPr marL="0" indent="0" algn="l">
              <a:lnSpc>
                <a:spcPts val="1800"/>
              </a:lnSpc>
              <a:spcAft>
                <a:spcPts val="600"/>
              </a:spcAft>
              <a:buFont typeface="Wingdings" pitchFamily="2" charset="2"/>
              <a:buChar char="v"/>
            </a:pPr>
            <a:endParaRPr lang="en-US" sz="2000" dirty="0" smtClean="0">
              <a:solidFill>
                <a:srgbClr val="843599"/>
              </a:solidFill>
              <a:latin typeface="Calibri" pitchFamily="34" charset="0"/>
              <a:cs typeface="Calibri" pitchFamily="34" charset="0"/>
            </a:endParaRPr>
          </a:p>
          <a:p>
            <a:pPr marL="0" indent="0" algn="l">
              <a:lnSpc>
                <a:spcPts val="1800"/>
              </a:lnSpc>
              <a:spcAft>
                <a:spcPts val="600"/>
              </a:spcAft>
              <a:buFont typeface="Wingdings" pitchFamily="2" charset="2"/>
              <a:buChar char="v"/>
            </a:pPr>
            <a:r>
              <a:rPr lang="en-US" sz="2000" dirty="0" smtClean="0">
                <a:solidFill>
                  <a:srgbClr val="843599"/>
                </a:solidFill>
                <a:latin typeface="Calibri" pitchFamily="34" charset="0"/>
                <a:cs typeface="Calibri" pitchFamily="34" charset="0"/>
              </a:rPr>
              <a:t>For better clarification let us assume that the rate of return is at </a:t>
            </a:r>
            <a:r>
              <a:rPr lang="en-US" sz="2000" b="1" dirty="0" smtClean="0">
                <a:solidFill>
                  <a:srgbClr val="843599"/>
                </a:solidFill>
                <a:latin typeface="Calibri" pitchFamily="34" charset="0"/>
                <a:cs typeface="Calibri" pitchFamily="34" charset="0"/>
              </a:rPr>
              <a:t>12%  compounded annually for 3 years.</a:t>
            </a:r>
          </a:p>
          <a:p>
            <a:pPr marL="0" indent="0" algn="l">
              <a:lnSpc>
                <a:spcPts val="1800"/>
              </a:lnSpc>
              <a:spcAft>
                <a:spcPts val="600"/>
              </a:spcAft>
              <a:buFont typeface="Wingdings" pitchFamily="2" charset="2"/>
              <a:buChar char="v"/>
            </a:pPr>
            <a:endParaRPr lang="en-US" sz="2000" b="1" dirty="0" smtClean="0">
              <a:solidFill>
                <a:srgbClr val="843599"/>
              </a:solidFill>
              <a:latin typeface="Calibri" pitchFamily="34" charset="0"/>
              <a:cs typeface="Calibri" pitchFamily="34" charset="0"/>
            </a:endParaRPr>
          </a:p>
          <a:p>
            <a:pPr marL="0" indent="0" algn="l">
              <a:lnSpc>
                <a:spcPts val="1800"/>
              </a:lnSpc>
              <a:spcAft>
                <a:spcPts val="600"/>
              </a:spcAft>
              <a:buFont typeface="Wingdings" pitchFamily="2" charset="2"/>
              <a:buChar char="v"/>
            </a:pPr>
            <a:r>
              <a:rPr lang="en-US" sz="2000" b="1" dirty="0" smtClean="0">
                <a:solidFill>
                  <a:srgbClr val="843599"/>
                </a:solidFill>
                <a:latin typeface="Calibri" pitchFamily="34" charset="0"/>
                <a:cs typeface="Calibri" pitchFamily="34" charset="0"/>
              </a:rPr>
              <a:t> The tax saved is reinvested into ELSS for better comparison.</a:t>
            </a:r>
          </a:p>
          <a:p>
            <a:pPr marL="0" indent="0" algn="l">
              <a:lnSpc>
                <a:spcPts val="1800"/>
              </a:lnSpc>
              <a:spcAft>
                <a:spcPts val="600"/>
              </a:spcAft>
            </a:pPr>
            <a:endParaRPr lang="en-US" sz="2000" dirty="0" smtClean="0">
              <a:solidFill>
                <a:srgbClr val="843599"/>
              </a:solidFill>
              <a:latin typeface="Calibri" pitchFamily="34" charset="0"/>
              <a:cs typeface="Calibri" pitchFamily="34" charset="0"/>
            </a:endParaRPr>
          </a:p>
          <a:p>
            <a:pPr marL="0" indent="0" algn="l">
              <a:lnSpc>
                <a:spcPts val="1800"/>
              </a:lnSpc>
              <a:spcAft>
                <a:spcPts val="600"/>
              </a:spcAft>
              <a:buFont typeface="Wingdings" pitchFamily="2" charset="2"/>
              <a:buChar char="v"/>
            </a:pPr>
            <a:r>
              <a:rPr lang="en-US" sz="2000" b="1" dirty="0" smtClean="0">
                <a:solidFill>
                  <a:srgbClr val="E04B24"/>
                </a:solidFill>
                <a:latin typeface="Calibri" pitchFamily="34" charset="0"/>
                <a:cs typeface="Calibri" pitchFamily="34" charset="0"/>
              </a:rPr>
              <a:t>Ms Pooja: </a:t>
            </a:r>
            <a:r>
              <a:rPr lang="en-US" sz="2000" dirty="0" smtClean="0">
                <a:solidFill>
                  <a:srgbClr val="843599"/>
                </a:solidFill>
                <a:latin typeface="Calibri" pitchFamily="34" charset="0"/>
                <a:cs typeface="Calibri" pitchFamily="34" charset="0"/>
              </a:rPr>
              <a:t>Sure, Thank you. </a:t>
            </a:r>
          </a:p>
          <a:p>
            <a:pPr marL="0" indent="0" algn="l">
              <a:lnSpc>
                <a:spcPts val="1800"/>
              </a:lnSpc>
              <a:spcAft>
                <a:spcPts val="600"/>
              </a:spcAft>
            </a:pPr>
            <a:endParaRPr lang="en-US" dirty="0" smtClean="0">
              <a:solidFill>
                <a:srgbClr val="843599"/>
              </a:solidFill>
              <a:latin typeface="Calibri" pitchFamily="34" charset="0"/>
              <a:cs typeface="Calibri" pitchFamily="34" charset="0"/>
            </a:endParaRPr>
          </a:p>
          <a:p>
            <a:pPr marL="0" indent="0" algn="l">
              <a:lnSpc>
                <a:spcPts val="1800"/>
              </a:lnSpc>
              <a:spcAft>
                <a:spcPts val="600"/>
              </a:spcAft>
              <a:buNone/>
            </a:pPr>
            <a:endParaRPr lang="en-US" sz="1600" dirty="0" smtClean="0">
              <a:solidFill>
                <a:prstClr val="black">
                  <a:lumMod val="75000"/>
                  <a:lumOff val="25000"/>
                </a:prstClr>
              </a:solidFill>
              <a:latin typeface="Calibri" pitchFamily="34" charset="0"/>
              <a:cs typeface="Calibri" pitchFamily="34" charset="0"/>
            </a:endParaRPr>
          </a:p>
        </p:txBody>
      </p:sp>
      <p:sp>
        <p:nvSpPr>
          <p:cNvPr id="172036" name="AutoShape 4" descr="image previe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7" name="Picture 6" descr="download (3).png"/>
          <p:cNvPicPr>
            <a:picLocks noChangeAspect="1"/>
          </p:cNvPicPr>
          <p:nvPr/>
        </p:nvPicPr>
        <p:blipFill>
          <a:blip r:embed="rId2"/>
          <a:stretch>
            <a:fillRect/>
          </a:stretch>
        </p:blipFill>
        <p:spPr>
          <a:xfrm>
            <a:off x="6517908" y="2913889"/>
            <a:ext cx="5868402" cy="3944112"/>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400" dirty="0" smtClean="0">
                <a:solidFill>
                  <a:srgbClr val="7030A0"/>
                </a:solidFill>
                <a:latin typeface="Calibri" pitchFamily="34" charset="0"/>
                <a:cs typeface="Calibri" pitchFamily="34" charset="0"/>
              </a:rPr>
              <a:t>ELSS WEALTH CREATION WHEN GROSS INCOME IS 15,00,000 </a:t>
            </a:r>
            <a:endParaRPr lang="en-US" sz="2400" dirty="0">
              <a:solidFill>
                <a:srgbClr val="7030A0"/>
              </a:solidFill>
              <a:latin typeface="Calibri" pitchFamily="34" charset="0"/>
              <a:cs typeface="Calibri" pitchFamily="34" charset="0"/>
            </a:endParaRPr>
          </a:p>
        </p:txBody>
      </p:sp>
      <p:sp>
        <p:nvSpPr>
          <p:cNvPr id="4" name="TextBox 3"/>
          <p:cNvSpPr txBox="1"/>
          <p:nvPr/>
        </p:nvSpPr>
        <p:spPr>
          <a:xfrm>
            <a:off x="5408023" y="3187337"/>
            <a:ext cx="914400" cy="914400"/>
          </a:xfrm>
          <a:prstGeom prst="rect">
            <a:avLst/>
          </a:prstGeom>
        </p:spPr>
        <p:txBody>
          <a:bodyPr vert="horz" wrap="none" lIns="91440" tIns="45720" rIns="91440" bIns="45720" rtlCol="0">
            <a:noAutofit/>
          </a:bodyPr>
          <a:lstStyle/>
          <a:p>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17411" name="Picture 3"/>
          <p:cNvPicPr>
            <a:picLocks noChangeAspect="1" noChangeArrowheads="1"/>
          </p:cNvPicPr>
          <p:nvPr/>
        </p:nvPicPr>
        <p:blipFill>
          <a:blip r:embed="rId2"/>
          <a:srcRect/>
          <a:stretch>
            <a:fillRect/>
          </a:stretch>
        </p:blipFill>
        <p:spPr bwMode="auto">
          <a:xfrm>
            <a:off x="797507" y="2798617"/>
            <a:ext cx="10908483" cy="3422073"/>
          </a:xfrm>
          <a:prstGeom prst="rect">
            <a:avLst/>
          </a:prstGeom>
          <a:noFill/>
          <a:ln w="9525">
            <a:noFill/>
            <a:miter lim="800000"/>
            <a:headEnd/>
            <a:tailEnd/>
          </a:ln>
          <a:effectLst/>
        </p:spPr>
      </p:pic>
      <p:sp>
        <p:nvSpPr>
          <p:cNvPr id="5" name="Rounded Rectangle 4"/>
          <p:cNvSpPr/>
          <p:nvPr/>
        </p:nvSpPr>
        <p:spPr>
          <a:xfrm>
            <a:off x="1902338" y="1423447"/>
            <a:ext cx="3147092" cy="1035346"/>
          </a:xfrm>
          <a:prstGeom prst="roundRect">
            <a:avLst/>
          </a:prstGeom>
          <a:solidFill>
            <a:srgbClr val="E14B25"/>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smtClean="0">
                <a:solidFill>
                  <a:schemeClr val="bg1"/>
                </a:solidFill>
                <a:latin typeface="Calibri" pitchFamily="34" charset="0"/>
                <a:cs typeface="Calibri" pitchFamily="34" charset="0"/>
              </a:rPr>
              <a:t>Return on Investment (without 80C benefit)</a:t>
            </a:r>
          </a:p>
          <a:p>
            <a:pPr algn="ctr"/>
            <a:r>
              <a:rPr lang="en-US" sz="2000" dirty="0" smtClean="0">
                <a:solidFill>
                  <a:schemeClr val="bg1"/>
                </a:solidFill>
                <a:latin typeface="Calibri" pitchFamily="34" charset="0"/>
                <a:cs typeface="Calibri" pitchFamily="34" charset="0"/>
              </a:rPr>
              <a:t>12% p.a.</a:t>
            </a:r>
            <a:endParaRPr lang="en-IN" sz="2000" dirty="0">
              <a:solidFill>
                <a:schemeClr val="bg1"/>
              </a:solidFill>
              <a:latin typeface="Calibri" panose="020F0502020204030204" pitchFamily="34" charset="0"/>
              <a:cs typeface="Calibri" panose="020F0502020204030204" pitchFamily="34" charset="0"/>
            </a:endParaRPr>
          </a:p>
        </p:txBody>
      </p:sp>
      <p:sp>
        <p:nvSpPr>
          <p:cNvPr id="6" name="Rounded Rectangle 5"/>
          <p:cNvSpPr/>
          <p:nvPr/>
        </p:nvSpPr>
        <p:spPr>
          <a:xfrm>
            <a:off x="7001055" y="1423447"/>
            <a:ext cx="3148441" cy="1035346"/>
          </a:xfrm>
          <a:prstGeom prst="roundRect">
            <a:avLst/>
          </a:prstGeom>
          <a:solidFill>
            <a:srgbClr val="764987"/>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a:solidFill>
                  <a:schemeClr val="bg1"/>
                </a:solidFill>
                <a:latin typeface="Calibri" pitchFamily="34" charset="0"/>
                <a:cs typeface="Calibri" pitchFamily="34" charset="0"/>
              </a:rPr>
              <a:t>Return on Investment </a:t>
            </a:r>
            <a:endParaRPr lang="en-US" sz="2000" dirty="0" smtClean="0">
              <a:solidFill>
                <a:schemeClr val="bg1"/>
              </a:solidFill>
              <a:latin typeface="Calibri" pitchFamily="34" charset="0"/>
              <a:cs typeface="Calibri" pitchFamily="34" charset="0"/>
            </a:endParaRPr>
          </a:p>
          <a:p>
            <a:pPr algn="ctr"/>
            <a:r>
              <a:rPr lang="en-US" sz="2000" dirty="0" smtClean="0">
                <a:solidFill>
                  <a:schemeClr val="bg1"/>
                </a:solidFill>
                <a:latin typeface="Calibri" pitchFamily="34" charset="0"/>
                <a:cs typeface="Calibri" pitchFamily="34" charset="0"/>
              </a:rPr>
              <a:t>(with </a:t>
            </a:r>
            <a:r>
              <a:rPr lang="en-US" sz="2000" dirty="0">
                <a:solidFill>
                  <a:schemeClr val="bg1"/>
                </a:solidFill>
                <a:latin typeface="Calibri" pitchFamily="34" charset="0"/>
                <a:cs typeface="Calibri" pitchFamily="34" charset="0"/>
              </a:rPr>
              <a:t>80C benefit)</a:t>
            </a:r>
          </a:p>
          <a:p>
            <a:pPr algn="ctr"/>
            <a:r>
              <a:rPr lang="en-US" sz="2000" dirty="0" smtClean="0">
                <a:solidFill>
                  <a:schemeClr val="bg1"/>
                </a:solidFill>
                <a:latin typeface="Calibri" pitchFamily="34" charset="0"/>
                <a:cs typeface="Calibri" pitchFamily="34" charset="0"/>
              </a:rPr>
              <a:t>22.61% p.a.</a:t>
            </a:r>
            <a:endParaRPr lang="en-IN" sz="2000" dirty="0">
              <a:solidFill>
                <a:schemeClr val="bg1"/>
              </a:solidFill>
              <a:latin typeface="Calibri" panose="020F0502020204030204" pitchFamily="34" charset="0"/>
              <a:cs typeface="Calibri" panose="020F0502020204030204" pitchFamily="34" charset="0"/>
            </a:endParaRPr>
          </a:p>
        </p:txBody>
      </p:sp>
      <p:cxnSp>
        <p:nvCxnSpPr>
          <p:cNvPr id="8" name="Straight Arrow Connector 7"/>
          <p:cNvCxnSpPr>
            <a:stCxn id="5" idx="3"/>
            <a:endCxn id="6" idx="1"/>
          </p:cNvCxnSpPr>
          <p:nvPr/>
        </p:nvCxnSpPr>
        <p:spPr>
          <a:xfrm>
            <a:off x="5049430" y="1941120"/>
            <a:ext cx="19516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solidFill>
                  <a:srgbClr val="7030A0"/>
                </a:solidFill>
                <a:latin typeface="Calibri" pitchFamily="34" charset="0"/>
                <a:cs typeface="Calibri" pitchFamily="34" charset="0"/>
              </a:rPr>
              <a:t>ELSS WEALTH CREATION WHEN GROSS INCOME IS 10,00,000</a:t>
            </a:r>
            <a:endParaRPr lang="en-US" sz="2400" dirty="0">
              <a:solidFill>
                <a:srgbClr val="7030A0"/>
              </a:solidFill>
              <a:latin typeface="Calibri" pitchFamily="34" charset="0"/>
              <a:cs typeface="Calibri" pitchFamily="34" charset="0"/>
            </a:endParaRPr>
          </a:p>
        </p:txBody>
      </p:sp>
      <p:pic>
        <p:nvPicPr>
          <p:cNvPr id="16387" name="Picture 3"/>
          <p:cNvPicPr>
            <a:picLocks noChangeAspect="1" noChangeArrowheads="1"/>
          </p:cNvPicPr>
          <p:nvPr/>
        </p:nvPicPr>
        <p:blipFill>
          <a:blip r:embed="rId2"/>
          <a:srcRect/>
          <a:stretch>
            <a:fillRect/>
          </a:stretch>
        </p:blipFill>
        <p:spPr bwMode="auto">
          <a:xfrm>
            <a:off x="865980" y="2757054"/>
            <a:ext cx="10680879" cy="3491345"/>
          </a:xfrm>
          <a:prstGeom prst="rect">
            <a:avLst/>
          </a:prstGeom>
          <a:noFill/>
          <a:ln w="9525">
            <a:noFill/>
            <a:miter lim="800000"/>
            <a:headEnd/>
            <a:tailEnd/>
          </a:ln>
          <a:effectLst/>
        </p:spPr>
      </p:pic>
      <p:sp>
        <p:nvSpPr>
          <p:cNvPr id="10" name="Rounded Rectangle 9"/>
          <p:cNvSpPr/>
          <p:nvPr/>
        </p:nvSpPr>
        <p:spPr>
          <a:xfrm>
            <a:off x="1902338" y="1423447"/>
            <a:ext cx="3147092" cy="1035346"/>
          </a:xfrm>
          <a:prstGeom prst="roundRect">
            <a:avLst/>
          </a:prstGeom>
          <a:solidFill>
            <a:srgbClr val="E14B25"/>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smtClean="0">
                <a:solidFill>
                  <a:schemeClr val="bg1"/>
                </a:solidFill>
                <a:latin typeface="Calibri" pitchFamily="34" charset="0"/>
                <a:cs typeface="Calibri" pitchFamily="34" charset="0"/>
              </a:rPr>
              <a:t>Return on Investment (without 80C benefit)</a:t>
            </a:r>
          </a:p>
          <a:p>
            <a:pPr algn="ctr"/>
            <a:r>
              <a:rPr lang="en-US" sz="2000" dirty="0" smtClean="0">
                <a:solidFill>
                  <a:schemeClr val="bg1"/>
                </a:solidFill>
                <a:latin typeface="Calibri" pitchFamily="34" charset="0"/>
                <a:cs typeface="Calibri" pitchFamily="34" charset="0"/>
              </a:rPr>
              <a:t>12% p.a.</a:t>
            </a:r>
            <a:endParaRPr lang="en-IN" sz="2000" dirty="0">
              <a:solidFill>
                <a:schemeClr val="bg1"/>
              </a:solidFill>
              <a:latin typeface="Calibri" panose="020F0502020204030204" pitchFamily="34" charset="0"/>
              <a:cs typeface="Calibri" panose="020F0502020204030204" pitchFamily="34" charset="0"/>
            </a:endParaRPr>
          </a:p>
        </p:txBody>
      </p:sp>
      <p:sp>
        <p:nvSpPr>
          <p:cNvPr id="11" name="Rounded Rectangle 10"/>
          <p:cNvSpPr/>
          <p:nvPr/>
        </p:nvSpPr>
        <p:spPr>
          <a:xfrm>
            <a:off x="7001055" y="1423447"/>
            <a:ext cx="3148441" cy="1035346"/>
          </a:xfrm>
          <a:prstGeom prst="roundRect">
            <a:avLst/>
          </a:prstGeom>
          <a:solidFill>
            <a:srgbClr val="764987"/>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a:solidFill>
                  <a:schemeClr val="bg1"/>
                </a:solidFill>
                <a:latin typeface="Calibri" pitchFamily="34" charset="0"/>
                <a:cs typeface="Calibri" pitchFamily="34" charset="0"/>
              </a:rPr>
              <a:t>Return on Investment </a:t>
            </a:r>
            <a:endParaRPr lang="en-US" sz="2000" dirty="0" smtClean="0">
              <a:solidFill>
                <a:schemeClr val="bg1"/>
              </a:solidFill>
              <a:latin typeface="Calibri" pitchFamily="34" charset="0"/>
              <a:cs typeface="Calibri" pitchFamily="34" charset="0"/>
            </a:endParaRPr>
          </a:p>
          <a:p>
            <a:pPr algn="ctr"/>
            <a:r>
              <a:rPr lang="en-US" sz="2000" dirty="0" smtClean="0">
                <a:solidFill>
                  <a:schemeClr val="bg1"/>
                </a:solidFill>
                <a:latin typeface="Calibri" pitchFamily="34" charset="0"/>
                <a:cs typeface="Calibri" pitchFamily="34" charset="0"/>
              </a:rPr>
              <a:t>(with </a:t>
            </a:r>
            <a:r>
              <a:rPr lang="en-US" sz="2000" dirty="0">
                <a:solidFill>
                  <a:schemeClr val="bg1"/>
                </a:solidFill>
                <a:latin typeface="Calibri" pitchFamily="34" charset="0"/>
                <a:cs typeface="Calibri" pitchFamily="34" charset="0"/>
              </a:rPr>
              <a:t>80C benefit)</a:t>
            </a:r>
          </a:p>
          <a:p>
            <a:pPr algn="ctr"/>
            <a:r>
              <a:rPr lang="en-US" sz="2000" dirty="0" smtClean="0">
                <a:solidFill>
                  <a:schemeClr val="bg1"/>
                </a:solidFill>
                <a:latin typeface="Calibri" pitchFamily="34" charset="0"/>
                <a:cs typeface="Calibri" pitchFamily="34" charset="0"/>
              </a:rPr>
              <a:t>19.31% p.a.</a:t>
            </a:r>
            <a:endParaRPr lang="en-IN" sz="2000" dirty="0">
              <a:solidFill>
                <a:schemeClr val="bg1"/>
              </a:solidFill>
              <a:latin typeface="Calibri" panose="020F0502020204030204" pitchFamily="34" charset="0"/>
              <a:cs typeface="Calibri" panose="020F0502020204030204" pitchFamily="34" charset="0"/>
            </a:endParaRPr>
          </a:p>
        </p:txBody>
      </p:sp>
      <p:cxnSp>
        <p:nvCxnSpPr>
          <p:cNvPr id="12" name="Straight Arrow Connector 11"/>
          <p:cNvCxnSpPr>
            <a:stCxn id="10" idx="3"/>
            <a:endCxn id="11" idx="1"/>
          </p:cNvCxnSpPr>
          <p:nvPr/>
        </p:nvCxnSpPr>
        <p:spPr>
          <a:xfrm>
            <a:off x="5049430" y="1941120"/>
            <a:ext cx="19516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xresdefault.jpg"/>
          <p:cNvPicPr>
            <a:picLocks noChangeAspect="1"/>
          </p:cNvPicPr>
          <p:nvPr/>
        </p:nvPicPr>
        <p:blipFill>
          <a:blip r:embed="rId2" cstate="email"/>
          <a:stretch>
            <a:fillRect/>
          </a:stretch>
        </p:blipFill>
        <p:spPr>
          <a:xfrm>
            <a:off x="879341" y="612714"/>
            <a:ext cx="10285964" cy="5785855"/>
          </a:xfrm>
          <a:prstGeom prst="rect">
            <a:avLst/>
          </a:prstGeom>
        </p:spPr>
      </p:pic>
    </p:spTree>
    <p:extLst>
      <p:ext uri="{BB962C8B-B14F-4D97-AF65-F5344CB8AC3E}">
        <p14:creationId xmlns:p14="http://schemas.microsoft.com/office/powerpoint/2010/main" val="157300550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758161"/>
            <a:ext cx="11635409" cy="1040296"/>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4000" dirty="0" smtClean="0">
              <a:solidFill>
                <a:prstClr val="black">
                  <a:lumMod val="75000"/>
                  <a:lumOff val="25000"/>
                </a:prstClr>
              </a:solidFill>
              <a:latin typeface="Calibri" pitchFamily="34" charset="0"/>
              <a:cs typeface="Calibri" pitchFamily="34" charset="0"/>
            </a:endParaRPr>
          </a:p>
        </p:txBody>
      </p:sp>
      <p:sp>
        <p:nvSpPr>
          <p:cNvPr id="4" name="TextBox 3"/>
          <p:cNvSpPr txBox="1"/>
          <p:nvPr/>
        </p:nvSpPr>
        <p:spPr>
          <a:xfrm>
            <a:off x="235529" y="2992581"/>
            <a:ext cx="11669486" cy="783772"/>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smtClean="0">
                <a:solidFill>
                  <a:prstClr val="black">
                    <a:lumMod val="75000"/>
                    <a:lumOff val="25000"/>
                  </a:prstClr>
                </a:solidFill>
                <a:latin typeface="Segoe UI" panose="020B0502040204020203" pitchFamily="34" charset="0"/>
                <a:cs typeface="Segoe UI" panose="020B0502040204020203" pitchFamily="34" charset="0"/>
              </a:rPr>
              <a:t>                     </a:t>
            </a:r>
            <a:r>
              <a:rPr lang="en-US" sz="1200" dirty="0" smtClean="0">
                <a:latin typeface="Segoe UI" panose="020B0502040204020203" pitchFamily="34" charset="0"/>
                <a:cs typeface="Segoe UI" panose="020B0502040204020203" pitchFamily="34" charset="0"/>
              </a:rPr>
              <a:t>                      </a:t>
            </a:r>
            <a:r>
              <a:rPr lang="en-US" sz="1200" dirty="0" smtClean="0">
                <a:solidFill>
                  <a:prstClr val="black">
                    <a:lumMod val="75000"/>
                    <a:lumOff val="25000"/>
                  </a:prstClr>
                </a:solidFill>
                <a:latin typeface="Segoe UI" panose="020B0502040204020203" pitchFamily="34" charset="0"/>
                <a:cs typeface="Segoe UI" panose="020B0502040204020203" pitchFamily="34" charset="0"/>
              </a:rPr>
              <a:t>           </a:t>
            </a:r>
            <a:endParaRPr lang="en-US" sz="4800" dirty="0" smtClean="0">
              <a:latin typeface="Calibri" pitchFamily="34" charset="0"/>
              <a:cs typeface="Calibri" pitchFamily="34" charset="0"/>
            </a:endParaRPr>
          </a:p>
          <a:p>
            <a:pPr marL="0" indent="0" algn="l">
              <a:lnSpc>
                <a:spcPts val="1800"/>
              </a:lnSpc>
              <a:spcAft>
                <a:spcPts val="600"/>
              </a:spcAft>
              <a:buNone/>
            </a:pPr>
            <a:r>
              <a:rPr lang="en-US" sz="4800" dirty="0" smtClean="0">
                <a:latin typeface="Calibri" pitchFamily="34" charset="0"/>
                <a:cs typeface="Calibri" pitchFamily="34" charset="0"/>
              </a:rPr>
              <a:t>        11. Risk involved while investing in ELSS </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400" smtClean="0">
                <a:solidFill>
                  <a:srgbClr val="7030A0"/>
                </a:solidFill>
                <a:latin typeface="Calibri" pitchFamily="34" charset="0"/>
                <a:cs typeface="Calibri" pitchFamily="34" charset="0"/>
              </a:rPr>
              <a:t>Risk involved while investing in ELSS </a:t>
            </a:r>
            <a:endParaRPr lang="en-US" sz="2400" dirty="0">
              <a:solidFill>
                <a:srgbClr val="7030A0"/>
              </a:solidFill>
              <a:latin typeface="Calibri" pitchFamily="34" charset="0"/>
              <a:cs typeface="Calibri" pitchFamily="34" charset="0"/>
            </a:endParaRPr>
          </a:p>
        </p:txBody>
      </p:sp>
      <p:sp>
        <p:nvSpPr>
          <p:cNvPr id="3" name="TextBox 2"/>
          <p:cNvSpPr txBox="1"/>
          <p:nvPr/>
        </p:nvSpPr>
        <p:spPr>
          <a:xfrm>
            <a:off x="704176" y="1431833"/>
            <a:ext cx="6387549" cy="4823791"/>
          </a:xfrm>
          <a:prstGeom prst="rect">
            <a:avLst/>
          </a:prstGeom>
        </p:spPr>
        <p:txBody>
          <a:bodyPr vert="horz" wrap="square" lIns="91440" tIns="45720" rIns="91440" bIns="45720" rtlCol="0">
            <a:noAutofit/>
          </a:bodyPr>
          <a:lstStyle/>
          <a:p>
            <a:pPr>
              <a:lnSpc>
                <a:spcPct val="150000"/>
              </a:lnSpc>
              <a:spcAft>
                <a:spcPts val="600"/>
              </a:spcAft>
              <a:buFont typeface="Wingdings" pitchFamily="2" charset="2"/>
              <a:buChar char="v"/>
            </a:pPr>
            <a:r>
              <a:rPr lang="en-US" sz="2000" b="1" dirty="0" smtClean="0">
                <a:solidFill>
                  <a:srgbClr val="E04A25"/>
                </a:solidFill>
                <a:latin typeface="Calibri" pitchFamily="34" charset="0"/>
                <a:cs typeface="Calibri" pitchFamily="34" charset="0"/>
              </a:rPr>
              <a:t>Market risk</a:t>
            </a:r>
            <a:r>
              <a:rPr lang="en-US" sz="2000" dirty="0" smtClean="0">
                <a:solidFill>
                  <a:srgbClr val="7030A0"/>
                </a:solidFill>
                <a:latin typeface="Calibri" pitchFamily="34" charset="0"/>
                <a:cs typeface="Calibri" pitchFamily="34" charset="0"/>
              </a:rPr>
              <a:t>: </a:t>
            </a:r>
            <a:r>
              <a:rPr lang="en-US" sz="2000" dirty="0">
                <a:solidFill>
                  <a:srgbClr val="843599"/>
                </a:solidFill>
                <a:latin typeface="Calibri" pitchFamily="34" charset="0"/>
                <a:cs typeface="Calibri" pitchFamily="34" charset="0"/>
              </a:rPr>
              <a:t>ELSS as a category of mutual funds invests at least 80% of their portfolio in equity and equity related instruments. Equity is subject to </a:t>
            </a:r>
            <a:r>
              <a:rPr lang="en-US" sz="2000" dirty="0" smtClean="0">
                <a:solidFill>
                  <a:srgbClr val="843599"/>
                </a:solidFill>
                <a:latin typeface="Calibri" pitchFamily="34" charset="0"/>
                <a:cs typeface="Calibri" pitchFamily="34" charset="0"/>
              </a:rPr>
              <a:t>ups and downs, </a:t>
            </a:r>
            <a:r>
              <a:rPr lang="en-US" sz="2000" dirty="0">
                <a:solidFill>
                  <a:srgbClr val="843599"/>
                </a:solidFill>
                <a:latin typeface="Calibri" pitchFamily="34" charset="0"/>
                <a:cs typeface="Calibri" pitchFamily="34" charset="0"/>
              </a:rPr>
              <a:t>however the high </a:t>
            </a:r>
            <a:r>
              <a:rPr lang="en-US" sz="2000" dirty="0" smtClean="0">
                <a:solidFill>
                  <a:srgbClr val="843599"/>
                </a:solidFill>
                <a:latin typeface="Calibri" pitchFamily="34" charset="0"/>
                <a:cs typeface="Calibri" pitchFamily="34" charset="0"/>
              </a:rPr>
              <a:t>return to risk </a:t>
            </a:r>
            <a:r>
              <a:rPr lang="en-US" sz="2000" dirty="0">
                <a:solidFill>
                  <a:srgbClr val="843599"/>
                </a:solidFill>
                <a:latin typeface="Calibri" pitchFamily="34" charset="0"/>
                <a:cs typeface="Calibri" pitchFamily="34" charset="0"/>
              </a:rPr>
              <a:t>ratio combined with the lock in period helps even out the market fluctuations and works in favor of long term investors</a:t>
            </a:r>
            <a:r>
              <a:rPr lang="en-US" sz="2000" dirty="0" smtClean="0">
                <a:solidFill>
                  <a:srgbClr val="843599"/>
                </a:solidFill>
                <a:latin typeface="Calibri" pitchFamily="34" charset="0"/>
                <a:cs typeface="Calibri" pitchFamily="34" charset="0"/>
              </a:rPr>
              <a:t>.</a:t>
            </a:r>
            <a:endParaRPr lang="en-US" sz="2000" dirty="0">
              <a:solidFill>
                <a:srgbClr val="843599"/>
              </a:solidFill>
              <a:latin typeface="Calibri" pitchFamily="34" charset="0"/>
              <a:cs typeface="Calibri" pitchFamily="34" charset="0"/>
            </a:endParaRPr>
          </a:p>
          <a:p>
            <a:pPr marL="0" indent="0" algn="l">
              <a:lnSpc>
                <a:spcPct val="150000"/>
              </a:lnSpc>
              <a:spcAft>
                <a:spcPts val="600"/>
              </a:spcAft>
              <a:buFont typeface="Wingdings" pitchFamily="2" charset="2"/>
              <a:buChar char="v"/>
            </a:pPr>
            <a:r>
              <a:rPr lang="en-US" sz="2000" b="1" dirty="0" smtClean="0">
                <a:solidFill>
                  <a:srgbClr val="E04A25"/>
                </a:solidFill>
                <a:latin typeface="Calibri" pitchFamily="34" charset="0"/>
                <a:cs typeface="Calibri" pitchFamily="34" charset="0"/>
              </a:rPr>
              <a:t>Liquidity risk</a:t>
            </a:r>
            <a:r>
              <a:rPr lang="en-US" sz="2000" dirty="0" smtClean="0">
                <a:solidFill>
                  <a:srgbClr val="7030A0"/>
                </a:solidFill>
                <a:latin typeface="Calibri" pitchFamily="34" charset="0"/>
                <a:cs typeface="Calibri" pitchFamily="34" charset="0"/>
              </a:rPr>
              <a:t>:  </a:t>
            </a:r>
            <a:r>
              <a:rPr lang="en-US" sz="2000" dirty="0">
                <a:solidFill>
                  <a:srgbClr val="843599"/>
                </a:solidFill>
                <a:latin typeface="Calibri" pitchFamily="34" charset="0"/>
                <a:cs typeface="Calibri" pitchFamily="34" charset="0"/>
              </a:rPr>
              <a:t>ELSS has a lock in period of three years so it can be difficult to redeem or transfer funds before 3 years.</a:t>
            </a:r>
          </a:p>
          <a:p>
            <a:pPr marL="0" indent="0" algn="l">
              <a:lnSpc>
                <a:spcPct val="150000"/>
              </a:lnSpc>
              <a:spcAft>
                <a:spcPts val="600"/>
              </a:spcAft>
            </a:pPr>
            <a:endParaRPr lang="en-US" dirty="0" smtClean="0">
              <a:solidFill>
                <a:srgbClr val="7030A0"/>
              </a:solidFill>
              <a:latin typeface="Calibri" pitchFamily="34" charset="0"/>
              <a:cs typeface="Calibri" pitchFamily="34" charset="0"/>
            </a:endParaRPr>
          </a:p>
          <a:p>
            <a:pPr>
              <a:lnSpc>
                <a:spcPts val="1800"/>
              </a:lnSpc>
              <a:spcAft>
                <a:spcPts val="600"/>
              </a:spcAft>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14342" name="Picture 6" descr="Reduce risks &amp;amp; increase opportunities! - SOBIS Software GmbH"/>
          <p:cNvPicPr>
            <a:picLocks noChangeAspect="1" noChangeArrowheads="1"/>
          </p:cNvPicPr>
          <p:nvPr/>
        </p:nvPicPr>
        <p:blipFill>
          <a:blip r:embed="rId2" cstate="print"/>
          <a:srcRect/>
          <a:stretch>
            <a:fillRect/>
          </a:stretch>
        </p:blipFill>
        <p:spPr bwMode="auto">
          <a:xfrm>
            <a:off x="7660217" y="2259426"/>
            <a:ext cx="3927349" cy="2619783"/>
          </a:xfrm>
          <a:prstGeom prst="rect">
            <a:avLst/>
          </a:prstGeom>
          <a:noFill/>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7759700" y="4457700"/>
            <a:ext cx="2133600" cy="1016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sp>
        <p:nvSpPr>
          <p:cNvPr id="5" name="Title 4"/>
          <p:cNvSpPr>
            <a:spLocks noGrp="1"/>
          </p:cNvSpPr>
          <p:nvPr>
            <p:ph type="title"/>
          </p:nvPr>
        </p:nvSpPr>
        <p:spPr/>
        <p:txBody>
          <a:bodyPr>
            <a:normAutofit/>
          </a:bodyPr>
          <a:lstStyle/>
          <a:p>
            <a:r>
              <a:rPr lang="en-US" dirty="0" smtClean="0">
                <a:solidFill>
                  <a:srgbClr val="7030A0"/>
                </a:solidFill>
                <a:latin typeface="Calibri" pitchFamily="34" charset="0"/>
                <a:cs typeface="Calibri" pitchFamily="34" charset="0"/>
              </a:rPr>
              <a:t>Return </a:t>
            </a:r>
            <a:r>
              <a:rPr lang="en-US" dirty="0">
                <a:solidFill>
                  <a:srgbClr val="7030A0"/>
                </a:solidFill>
                <a:latin typeface="Calibri" pitchFamily="34" charset="0"/>
                <a:cs typeface="Calibri" pitchFamily="34" charset="0"/>
              </a:rPr>
              <a:t>Potential of More than 12%</a:t>
            </a:r>
          </a:p>
        </p:txBody>
      </p:sp>
      <p:sp>
        <p:nvSpPr>
          <p:cNvPr id="6" name="TextBox 5"/>
          <p:cNvSpPr txBox="1"/>
          <p:nvPr/>
        </p:nvSpPr>
        <p:spPr>
          <a:xfrm>
            <a:off x="604434" y="1250445"/>
            <a:ext cx="10983132" cy="872919"/>
          </a:xfrm>
          <a:prstGeom prst="rect">
            <a:avLst/>
          </a:prstGeom>
        </p:spPr>
        <p:txBody>
          <a:bodyPr vert="horz" wrap="square" lIns="91440" tIns="45720" rIns="91440" bIns="45720" rtlCol="0">
            <a:noAutofit/>
          </a:bodyPr>
          <a:lstStyle/>
          <a:p>
            <a:pPr marL="342900" indent="-342900">
              <a:buFont typeface="Wingdings" panose="05000000000000000000" pitchFamily="2" charset="2"/>
              <a:buChar char="v"/>
            </a:pPr>
            <a:r>
              <a:rPr lang="en-US" sz="2000" dirty="0" smtClean="0">
                <a:solidFill>
                  <a:srgbClr val="7030A0"/>
                </a:solidFill>
                <a:latin typeface="Calibri" pitchFamily="34" charset="0"/>
                <a:cs typeface="Calibri" pitchFamily="34" charset="0"/>
              </a:rPr>
              <a:t>From </a:t>
            </a:r>
            <a:r>
              <a:rPr lang="en-US" sz="2000" dirty="0">
                <a:solidFill>
                  <a:srgbClr val="7030A0"/>
                </a:solidFill>
                <a:latin typeface="Calibri" pitchFamily="34" charset="0"/>
                <a:cs typeface="Calibri" pitchFamily="34" charset="0"/>
              </a:rPr>
              <a:t>past observations, ELSS </a:t>
            </a:r>
            <a:r>
              <a:rPr lang="en-US" sz="2000" dirty="0" smtClean="0">
                <a:solidFill>
                  <a:srgbClr val="7030A0"/>
                </a:solidFill>
                <a:latin typeface="Calibri" pitchFamily="34" charset="0"/>
                <a:cs typeface="Calibri" pitchFamily="34" charset="0"/>
              </a:rPr>
              <a:t>Fund </a:t>
            </a:r>
            <a:r>
              <a:rPr lang="en-US" sz="2000" dirty="0">
                <a:solidFill>
                  <a:srgbClr val="7030A0"/>
                </a:solidFill>
                <a:latin typeface="Calibri" pitchFamily="34" charset="0"/>
                <a:cs typeface="Calibri" pitchFamily="34" charset="0"/>
              </a:rPr>
              <a:t>had generated more </a:t>
            </a:r>
            <a:r>
              <a:rPr lang="en-US" sz="2000" dirty="0" smtClean="0">
                <a:solidFill>
                  <a:srgbClr val="7030A0"/>
                </a:solidFill>
                <a:latin typeface="Calibri" pitchFamily="34" charset="0"/>
                <a:cs typeface="Calibri" pitchFamily="34" charset="0"/>
              </a:rPr>
              <a:t>than 12</a:t>
            </a:r>
            <a:r>
              <a:rPr lang="en-US" sz="2000" dirty="0">
                <a:solidFill>
                  <a:srgbClr val="7030A0"/>
                </a:solidFill>
                <a:latin typeface="Calibri" pitchFamily="34" charset="0"/>
                <a:cs typeface="Calibri" pitchFamily="34" charset="0"/>
              </a:rPr>
              <a:t>% returns consistently. </a:t>
            </a:r>
            <a:endParaRPr lang="en-US" sz="2000" dirty="0" smtClean="0">
              <a:solidFill>
                <a:srgbClr val="7030A0"/>
              </a:solidFill>
              <a:latin typeface="Calibri" pitchFamily="34" charset="0"/>
              <a:cs typeface="Calibri" pitchFamily="34" charset="0"/>
            </a:endParaRPr>
          </a:p>
          <a:p>
            <a:pPr marL="342900" indent="-342900">
              <a:buFont typeface="Wingdings" panose="05000000000000000000" pitchFamily="2" charset="2"/>
              <a:buChar char="v"/>
            </a:pPr>
            <a:r>
              <a:rPr lang="en-US" sz="2000" dirty="0" smtClean="0">
                <a:solidFill>
                  <a:srgbClr val="7030A0"/>
                </a:solidFill>
                <a:latin typeface="Calibri" pitchFamily="34" charset="0"/>
                <a:cs typeface="Calibri" pitchFamily="34" charset="0"/>
              </a:rPr>
              <a:t>If </a:t>
            </a:r>
            <a:r>
              <a:rPr lang="en-US" sz="2000" dirty="0">
                <a:solidFill>
                  <a:srgbClr val="7030A0"/>
                </a:solidFill>
                <a:latin typeface="Calibri" pitchFamily="34" charset="0"/>
                <a:cs typeface="Calibri" pitchFamily="34" charset="0"/>
              </a:rPr>
              <a:t>an investor would like to </a:t>
            </a:r>
            <a:r>
              <a:rPr lang="en-US" sz="2000" dirty="0" smtClean="0">
                <a:solidFill>
                  <a:srgbClr val="7030A0"/>
                </a:solidFill>
                <a:latin typeface="Calibri" pitchFamily="34" charset="0"/>
                <a:cs typeface="Calibri" pitchFamily="34" charset="0"/>
              </a:rPr>
              <a:t>increase the </a:t>
            </a:r>
            <a:r>
              <a:rPr lang="en-US" sz="2000" dirty="0">
                <a:solidFill>
                  <a:srgbClr val="7030A0"/>
                </a:solidFill>
                <a:latin typeface="Calibri" pitchFamily="34" charset="0"/>
                <a:cs typeface="Calibri" pitchFamily="34" charset="0"/>
              </a:rPr>
              <a:t>chances of getting more than 12% returns, then </a:t>
            </a:r>
            <a:r>
              <a:rPr lang="en-US" sz="2000" dirty="0" smtClean="0">
                <a:solidFill>
                  <a:srgbClr val="7030A0"/>
                </a:solidFill>
                <a:latin typeface="Calibri" pitchFamily="34" charset="0"/>
                <a:cs typeface="Calibri" pitchFamily="34" charset="0"/>
              </a:rPr>
              <a:t>they should </a:t>
            </a:r>
            <a:r>
              <a:rPr lang="en-US" sz="2000" dirty="0">
                <a:solidFill>
                  <a:srgbClr val="7030A0"/>
                </a:solidFill>
                <a:latin typeface="Calibri" pitchFamily="34" charset="0"/>
                <a:cs typeface="Calibri" pitchFamily="34" charset="0"/>
              </a:rPr>
              <a:t>increase their investment tenor.</a:t>
            </a:r>
          </a:p>
          <a:p>
            <a:pPr>
              <a:lnSpc>
                <a:spcPts val="1800"/>
              </a:lnSpc>
              <a:spcAft>
                <a:spcPts val="600"/>
              </a:spcAft>
            </a:pPr>
            <a:endParaRPr lang="en-US" sz="1200" dirty="0" smtClean="0"/>
          </a:p>
          <a:p>
            <a:pPr>
              <a:lnSpc>
                <a:spcPts val="1800"/>
              </a:lnSpc>
              <a:spcAft>
                <a:spcPts val="600"/>
              </a:spcAft>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4" name="Picture 3"/>
          <p:cNvPicPr>
            <a:picLocks noChangeAspect="1"/>
          </p:cNvPicPr>
          <p:nvPr/>
        </p:nvPicPr>
        <p:blipFill>
          <a:blip r:embed="rId3"/>
          <a:stretch>
            <a:fillRect/>
          </a:stretch>
        </p:blipFill>
        <p:spPr>
          <a:xfrm>
            <a:off x="2512145" y="2336197"/>
            <a:ext cx="7178609" cy="4243006"/>
          </a:xfrm>
          <a:prstGeom prst="rect">
            <a:avLst/>
          </a:prstGeom>
        </p:spPr>
      </p:pic>
    </p:spTree>
    <p:extLst>
      <p:ext uri="{BB962C8B-B14F-4D97-AF65-F5344CB8AC3E}">
        <p14:creationId xmlns:p14="http://schemas.microsoft.com/office/powerpoint/2010/main" val="92899856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7759700" y="4457700"/>
            <a:ext cx="2133600" cy="1016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sp>
        <p:nvSpPr>
          <p:cNvPr id="5" name="Title 4"/>
          <p:cNvSpPr>
            <a:spLocks noGrp="1"/>
          </p:cNvSpPr>
          <p:nvPr>
            <p:ph type="title"/>
          </p:nvPr>
        </p:nvSpPr>
        <p:spPr/>
        <p:txBody>
          <a:bodyPr>
            <a:normAutofit/>
          </a:bodyPr>
          <a:lstStyle/>
          <a:p>
            <a:r>
              <a:rPr lang="en-US" dirty="0" smtClean="0">
                <a:solidFill>
                  <a:srgbClr val="7030A0"/>
                </a:solidFill>
                <a:latin typeface="Calibri" pitchFamily="34" charset="0"/>
                <a:cs typeface="Calibri" pitchFamily="34" charset="0"/>
              </a:rPr>
              <a:t>Downside </a:t>
            </a:r>
            <a:r>
              <a:rPr lang="en-US" dirty="0">
                <a:solidFill>
                  <a:srgbClr val="7030A0"/>
                </a:solidFill>
                <a:latin typeface="Calibri" pitchFamily="34" charset="0"/>
                <a:cs typeface="Calibri" pitchFamily="34" charset="0"/>
              </a:rPr>
              <a:t>Risk Diminishes Over Time</a:t>
            </a:r>
          </a:p>
        </p:txBody>
      </p:sp>
      <p:sp>
        <p:nvSpPr>
          <p:cNvPr id="6" name="TextBox 5"/>
          <p:cNvSpPr txBox="1"/>
          <p:nvPr/>
        </p:nvSpPr>
        <p:spPr>
          <a:xfrm>
            <a:off x="604434" y="1329835"/>
            <a:ext cx="10983132" cy="527246"/>
          </a:xfrm>
          <a:prstGeom prst="rect">
            <a:avLst/>
          </a:prstGeom>
        </p:spPr>
        <p:txBody>
          <a:bodyPr vert="horz" wrap="square" lIns="91440" tIns="45720" rIns="91440" bIns="45720" rtlCol="0">
            <a:noAutofit/>
          </a:bodyPr>
          <a:lstStyle/>
          <a:p>
            <a:pPr algn="ctr"/>
            <a:r>
              <a:rPr lang="en-US" sz="2000" dirty="0" smtClean="0">
                <a:solidFill>
                  <a:srgbClr val="7030A0"/>
                </a:solidFill>
                <a:latin typeface="Calibri" pitchFamily="34" charset="0"/>
                <a:cs typeface="Calibri" pitchFamily="34" charset="0"/>
              </a:rPr>
              <a:t>ELSS Fund </a:t>
            </a:r>
            <a:r>
              <a:rPr lang="en-US" sz="2000" dirty="0">
                <a:solidFill>
                  <a:srgbClr val="7030A0"/>
                </a:solidFill>
                <a:latin typeface="Calibri" pitchFamily="34" charset="0"/>
                <a:cs typeface="Calibri" pitchFamily="34" charset="0"/>
              </a:rPr>
              <a:t>has </a:t>
            </a:r>
            <a:r>
              <a:rPr lang="en-US" sz="2000" dirty="0" smtClean="0">
                <a:solidFill>
                  <a:srgbClr val="7030A0"/>
                </a:solidFill>
                <a:latin typeface="Calibri" pitchFamily="34" charset="0"/>
                <a:cs typeface="Calibri" pitchFamily="34" charset="0"/>
              </a:rPr>
              <a:t>more potential </a:t>
            </a:r>
            <a:r>
              <a:rPr lang="en-US" sz="2000" dirty="0">
                <a:solidFill>
                  <a:srgbClr val="7030A0"/>
                </a:solidFill>
                <a:latin typeface="Calibri" pitchFamily="34" charset="0"/>
                <a:cs typeface="Calibri" pitchFamily="34" charset="0"/>
              </a:rPr>
              <a:t>to generate positive returns than SENSEX.</a:t>
            </a:r>
          </a:p>
          <a:p>
            <a:pPr algn="ctr">
              <a:lnSpc>
                <a:spcPts val="1800"/>
              </a:lnSpc>
              <a:spcAft>
                <a:spcPts val="600"/>
              </a:spcAft>
            </a:pPr>
            <a:endParaRPr lang="en-US" sz="2000" dirty="0">
              <a:solidFill>
                <a:srgbClr val="7030A0"/>
              </a:solidFill>
              <a:latin typeface="Calibri" pitchFamily="34" charset="0"/>
              <a:cs typeface="Calibri" pitchFamily="34" charset="0"/>
            </a:endParaRPr>
          </a:p>
          <a:p>
            <a:pPr algn="ctr">
              <a:lnSpc>
                <a:spcPts val="1800"/>
              </a:lnSpc>
              <a:spcAft>
                <a:spcPts val="600"/>
              </a:spcAft>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sp>
        <p:nvSpPr>
          <p:cNvPr id="7" name="TextBox 6"/>
          <p:cNvSpPr txBox="1"/>
          <p:nvPr/>
        </p:nvSpPr>
        <p:spPr>
          <a:xfrm>
            <a:off x="604433" y="6138528"/>
            <a:ext cx="10983132" cy="487968"/>
          </a:xfrm>
          <a:prstGeom prst="rect">
            <a:avLst/>
          </a:prstGeom>
        </p:spPr>
        <p:txBody>
          <a:bodyPr vert="horz" wrap="square" lIns="91440" tIns="45720" rIns="91440" bIns="45720" rtlCol="0">
            <a:noAutofit/>
          </a:bodyPr>
          <a:lstStyle/>
          <a:p>
            <a:pPr algn="ctr"/>
            <a:r>
              <a:rPr lang="en-US" sz="2000" dirty="0" smtClean="0">
                <a:solidFill>
                  <a:srgbClr val="7030A0"/>
                </a:solidFill>
                <a:latin typeface="Calibri" pitchFamily="34" charset="0"/>
                <a:cs typeface="Calibri" pitchFamily="34" charset="0"/>
              </a:rPr>
              <a:t>The </a:t>
            </a:r>
            <a:r>
              <a:rPr lang="en-US" sz="2000" dirty="0">
                <a:solidFill>
                  <a:srgbClr val="7030A0"/>
                </a:solidFill>
                <a:latin typeface="Calibri" pitchFamily="34" charset="0"/>
                <a:cs typeface="Calibri" pitchFamily="34" charset="0"/>
              </a:rPr>
              <a:t>percentage of time, the ELSS </a:t>
            </a:r>
            <a:r>
              <a:rPr lang="en-US" sz="2000" dirty="0" smtClean="0">
                <a:solidFill>
                  <a:srgbClr val="7030A0"/>
                </a:solidFill>
                <a:latin typeface="Calibri" pitchFamily="34" charset="0"/>
                <a:cs typeface="Calibri" pitchFamily="34" charset="0"/>
              </a:rPr>
              <a:t>Fund posted </a:t>
            </a:r>
            <a:r>
              <a:rPr lang="en-US" sz="2000" dirty="0">
                <a:solidFill>
                  <a:srgbClr val="7030A0"/>
                </a:solidFill>
                <a:latin typeface="Calibri" pitchFamily="34" charset="0"/>
                <a:cs typeface="Calibri" pitchFamily="34" charset="0"/>
              </a:rPr>
              <a:t>positive </a:t>
            </a:r>
            <a:r>
              <a:rPr lang="en-US" sz="2000" dirty="0" smtClean="0">
                <a:solidFill>
                  <a:srgbClr val="7030A0"/>
                </a:solidFill>
                <a:latin typeface="Calibri" pitchFamily="34" charset="0"/>
                <a:cs typeface="Calibri" pitchFamily="34" charset="0"/>
              </a:rPr>
              <a:t>returns over </a:t>
            </a:r>
            <a:r>
              <a:rPr lang="en-US" sz="2000" dirty="0">
                <a:solidFill>
                  <a:srgbClr val="7030A0"/>
                </a:solidFill>
                <a:latin typeface="Calibri" pitchFamily="34" charset="0"/>
                <a:cs typeface="Calibri" pitchFamily="34" charset="0"/>
              </a:rPr>
              <a:t>the different rolling time period</a:t>
            </a:r>
            <a:r>
              <a:rPr lang="en-US" sz="2000" dirty="0" smtClean="0">
                <a:solidFill>
                  <a:srgbClr val="7030A0"/>
                </a:solidFill>
                <a:latin typeface="Calibri" pitchFamily="34" charset="0"/>
                <a:cs typeface="Calibri" pitchFamily="34" charset="0"/>
              </a:rPr>
              <a:t>.</a:t>
            </a: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a:stretch>
            <a:fillRect/>
          </a:stretch>
        </p:blipFill>
        <p:spPr>
          <a:xfrm>
            <a:off x="1613627" y="1751041"/>
            <a:ext cx="8964744" cy="4387487"/>
          </a:xfrm>
          <a:prstGeom prst="rect">
            <a:avLst/>
          </a:prstGeom>
        </p:spPr>
      </p:pic>
    </p:spTree>
    <p:extLst>
      <p:ext uri="{BB962C8B-B14F-4D97-AF65-F5344CB8AC3E}">
        <p14:creationId xmlns:p14="http://schemas.microsoft.com/office/powerpoint/2010/main" val="402674959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7759700" y="4457700"/>
            <a:ext cx="2133600" cy="1016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sp>
        <p:nvSpPr>
          <p:cNvPr id="5" name="Title 4"/>
          <p:cNvSpPr>
            <a:spLocks noGrp="1"/>
          </p:cNvSpPr>
          <p:nvPr>
            <p:ph type="title"/>
          </p:nvPr>
        </p:nvSpPr>
        <p:spPr/>
        <p:txBody>
          <a:bodyPr>
            <a:normAutofit/>
          </a:bodyPr>
          <a:lstStyle/>
          <a:p>
            <a:r>
              <a:rPr lang="en-US" dirty="0" smtClean="0">
                <a:solidFill>
                  <a:srgbClr val="7030A0"/>
                </a:solidFill>
                <a:latin typeface="Calibri" pitchFamily="34" charset="0"/>
                <a:cs typeface="Calibri" pitchFamily="34" charset="0"/>
              </a:rPr>
              <a:t>Downside </a:t>
            </a:r>
            <a:r>
              <a:rPr lang="en-US" dirty="0">
                <a:solidFill>
                  <a:srgbClr val="7030A0"/>
                </a:solidFill>
                <a:latin typeface="Calibri" pitchFamily="34" charset="0"/>
                <a:cs typeface="Calibri" pitchFamily="34" charset="0"/>
              </a:rPr>
              <a:t>Risk Diminishes Over Time</a:t>
            </a:r>
          </a:p>
        </p:txBody>
      </p:sp>
      <p:sp>
        <p:nvSpPr>
          <p:cNvPr id="6" name="TextBox 5"/>
          <p:cNvSpPr txBox="1"/>
          <p:nvPr/>
        </p:nvSpPr>
        <p:spPr>
          <a:xfrm>
            <a:off x="604434" y="1329835"/>
            <a:ext cx="10983132" cy="527246"/>
          </a:xfrm>
          <a:prstGeom prst="rect">
            <a:avLst/>
          </a:prstGeom>
        </p:spPr>
        <p:txBody>
          <a:bodyPr vert="horz" wrap="square" lIns="91440" tIns="45720" rIns="91440" bIns="45720" rtlCol="0">
            <a:noAutofit/>
          </a:bodyPr>
          <a:lstStyle/>
          <a:p>
            <a:pPr algn="ctr"/>
            <a:r>
              <a:rPr lang="en-US" sz="2000" dirty="0" smtClean="0">
                <a:solidFill>
                  <a:srgbClr val="7030A0"/>
                </a:solidFill>
                <a:latin typeface="Calibri" pitchFamily="34" charset="0"/>
                <a:cs typeface="Calibri" pitchFamily="34" charset="0"/>
              </a:rPr>
              <a:t>ELSS Fund </a:t>
            </a:r>
            <a:r>
              <a:rPr lang="en-US" sz="2000" dirty="0">
                <a:solidFill>
                  <a:srgbClr val="7030A0"/>
                </a:solidFill>
                <a:latin typeface="Calibri" pitchFamily="34" charset="0"/>
                <a:cs typeface="Calibri" pitchFamily="34" charset="0"/>
              </a:rPr>
              <a:t>has </a:t>
            </a:r>
            <a:r>
              <a:rPr lang="en-US" sz="2000" dirty="0" smtClean="0">
                <a:solidFill>
                  <a:srgbClr val="7030A0"/>
                </a:solidFill>
                <a:latin typeface="Calibri" pitchFamily="34" charset="0"/>
                <a:cs typeface="Calibri" pitchFamily="34" charset="0"/>
              </a:rPr>
              <a:t>more potential </a:t>
            </a:r>
            <a:r>
              <a:rPr lang="en-US" sz="2000" dirty="0">
                <a:solidFill>
                  <a:srgbClr val="7030A0"/>
                </a:solidFill>
                <a:latin typeface="Calibri" pitchFamily="34" charset="0"/>
                <a:cs typeface="Calibri" pitchFamily="34" charset="0"/>
              </a:rPr>
              <a:t>to generate positive returns than SENSEX.</a:t>
            </a:r>
          </a:p>
          <a:p>
            <a:pPr algn="ctr">
              <a:lnSpc>
                <a:spcPts val="1800"/>
              </a:lnSpc>
              <a:spcAft>
                <a:spcPts val="600"/>
              </a:spcAft>
            </a:pPr>
            <a:endParaRPr lang="en-US" sz="2000" dirty="0">
              <a:solidFill>
                <a:srgbClr val="7030A0"/>
              </a:solidFill>
              <a:latin typeface="Calibri" pitchFamily="34" charset="0"/>
              <a:cs typeface="Calibri" pitchFamily="34" charset="0"/>
            </a:endParaRPr>
          </a:p>
          <a:p>
            <a:pPr algn="ctr">
              <a:lnSpc>
                <a:spcPts val="1800"/>
              </a:lnSpc>
              <a:spcAft>
                <a:spcPts val="600"/>
              </a:spcAft>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sp>
        <p:nvSpPr>
          <p:cNvPr id="7" name="TextBox 6"/>
          <p:cNvSpPr txBox="1"/>
          <p:nvPr/>
        </p:nvSpPr>
        <p:spPr>
          <a:xfrm>
            <a:off x="604433" y="6138528"/>
            <a:ext cx="10983132" cy="487968"/>
          </a:xfrm>
          <a:prstGeom prst="rect">
            <a:avLst/>
          </a:prstGeom>
        </p:spPr>
        <p:txBody>
          <a:bodyPr vert="horz" wrap="square" lIns="91440" tIns="45720" rIns="91440" bIns="45720" rtlCol="0">
            <a:noAutofit/>
          </a:bodyPr>
          <a:lstStyle/>
          <a:p>
            <a:pPr algn="ctr"/>
            <a:r>
              <a:rPr lang="en-US" sz="2000" dirty="0" smtClean="0">
                <a:solidFill>
                  <a:srgbClr val="7030A0"/>
                </a:solidFill>
                <a:latin typeface="Calibri" pitchFamily="34" charset="0"/>
                <a:cs typeface="Calibri" pitchFamily="34" charset="0"/>
              </a:rPr>
              <a:t>The </a:t>
            </a:r>
            <a:r>
              <a:rPr lang="en-US" sz="2000" dirty="0">
                <a:solidFill>
                  <a:srgbClr val="7030A0"/>
                </a:solidFill>
                <a:latin typeface="Calibri" pitchFamily="34" charset="0"/>
                <a:cs typeface="Calibri" pitchFamily="34" charset="0"/>
              </a:rPr>
              <a:t>percentage of time, the ELSS </a:t>
            </a:r>
            <a:r>
              <a:rPr lang="en-US" sz="2000" dirty="0" smtClean="0">
                <a:solidFill>
                  <a:srgbClr val="7030A0"/>
                </a:solidFill>
                <a:latin typeface="Calibri" pitchFamily="34" charset="0"/>
                <a:cs typeface="Calibri" pitchFamily="34" charset="0"/>
              </a:rPr>
              <a:t>Fund posted </a:t>
            </a:r>
            <a:r>
              <a:rPr lang="en-US" sz="2000" dirty="0">
                <a:solidFill>
                  <a:srgbClr val="7030A0"/>
                </a:solidFill>
                <a:latin typeface="Calibri" pitchFamily="34" charset="0"/>
                <a:cs typeface="Calibri" pitchFamily="34" charset="0"/>
              </a:rPr>
              <a:t>positive </a:t>
            </a:r>
            <a:r>
              <a:rPr lang="en-US" sz="2000" dirty="0" smtClean="0">
                <a:solidFill>
                  <a:srgbClr val="7030A0"/>
                </a:solidFill>
                <a:latin typeface="Calibri" pitchFamily="34" charset="0"/>
                <a:cs typeface="Calibri" pitchFamily="34" charset="0"/>
              </a:rPr>
              <a:t>returns over </a:t>
            </a:r>
            <a:r>
              <a:rPr lang="en-US" sz="2000" dirty="0">
                <a:solidFill>
                  <a:srgbClr val="7030A0"/>
                </a:solidFill>
                <a:latin typeface="Calibri" pitchFamily="34" charset="0"/>
                <a:cs typeface="Calibri" pitchFamily="34" charset="0"/>
              </a:rPr>
              <a:t>the different rolling time period</a:t>
            </a:r>
            <a:r>
              <a:rPr lang="en-US" sz="2000" dirty="0" smtClean="0">
                <a:solidFill>
                  <a:srgbClr val="7030A0"/>
                </a:solidFill>
                <a:latin typeface="Calibri" pitchFamily="34" charset="0"/>
                <a:cs typeface="Calibri" pitchFamily="34" charset="0"/>
              </a:rPr>
              <a:t>.</a:t>
            </a: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rotWithShape="1">
          <a:blip r:embed="rId3"/>
          <a:srcRect b="70941"/>
          <a:stretch/>
        </p:blipFill>
        <p:spPr>
          <a:xfrm>
            <a:off x="1613627" y="1751041"/>
            <a:ext cx="8964744" cy="1274963"/>
          </a:xfrm>
          <a:prstGeom prst="rect">
            <a:avLst/>
          </a:prstGeom>
        </p:spPr>
      </p:pic>
      <p:pic>
        <p:nvPicPr>
          <p:cNvPr id="3" name="Picture 2"/>
          <p:cNvPicPr>
            <a:picLocks noChangeAspect="1"/>
          </p:cNvPicPr>
          <p:nvPr/>
        </p:nvPicPr>
        <p:blipFill>
          <a:blip r:embed="rId4"/>
          <a:stretch>
            <a:fillRect/>
          </a:stretch>
        </p:blipFill>
        <p:spPr>
          <a:xfrm>
            <a:off x="2189845" y="3019473"/>
            <a:ext cx="7812307" cy="3025317"/>
          </a:xfrm>
          <a:prstGeom prst="rect">
            <a:avLst/>
          </a:prstGeom>
        </p:spPr>
      </p:pic>
    </p:spTree>
    <p:extLst>
      <p:ext uri="{BB962C8B-B14F-4D97-AF65-F5344CB8AC3E}">
        <p14:creationId xmlns:p14="http://schemas.microsoft.com/office/powerpoint/2010/main" val="31632762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a:xfrm>
            <a:off x="561704" y="404977"/>
            <a:ext cx="10908106" cy="747763"/>
          </a:xfrm>
        </p:spPr>
        <p:txBody>
          <a:bodyPr>
            <a:normAutofit/>
          </a:bodyPr>
          <a:lstStyle/>
          <a:p>
            <a:r>
              <a:rPr lang="en-US" sz="2400" dirty="0" smtClean="0">
                <a:solidFill>
                  <a:srgbClr val="7030A0"/>
                </a:solidFill>
                <a:latin typeface="Calibri" pitchFamily="34" charset="0"/>
                <a:cs typeface="Calibri" pitchFamily="34" charset="0"/>
              </a:rPr>
              <a:t>HOW DOES IT WORKS?</a:t>
            </a:r>
            <a:endParaRPr lang="en-US" sz="2400" dirty="0"/>
          </a:p>
        </p:txBody>
      </p:sp>
      <p:graphicFrame>
        <p:nvGraphicFramePr>
          <p:cNvPr id="3" name="Diagram 2"/>
          <p:cNvGraphicFramePr/>
          <p:nvPr>
            <p:extLst>
              <p:ext uri="{D42A27DB-BD31-4B8C-83A1-F6EECF244321}">
                <p14:modId xmlns:p14="http://schemas.microsoft.com/office/powerpoint/2010/main" val="453186945"/>
              </p:ext>
            </p:extLst>
          </p:nvPr>
        </p:nvGraphicFramePr>
        <p:xfrm>
          <a:off x="1467601" y="1156694"/>
          <a:ext cx="10002209" cy="53917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5060" y="1822599"/>
            <a:ext cx="845098" cy="902981"/>
          </a:xfrm>
          <a:prstGeom prst="rect">
            <a:avLst/>
          </a:prstGeom>
        </p:spPr>
      </p:pic>
      <p:pic>
        <p:nvPicPr>
          <p:cNvPr id="5" name="Picture 4"/>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2203334" y="3411116"/>
            <a:ext cx="862750" cy="882905"/>
          </a:xfrm>
          <a:prstGeom prst="rect">
            <a:avLst/>
          </a:prstGeom>
        </p:spPr>
      </p:pic>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18071" y="5128964"/>
            <a:ext cx="970526" cy="697070"/>
          </a:xfrm>
          <a:prstGeom prst="rect">
            <a:avLst/>
          </a:prstGeom>
        </p:spPr>
      </p:pic>
      <p:pic>
        <p:nvPicPr>
          <p:cNvPr id="7" name="Picture 6"/>
          <p:cNvPicPr>
            <a:picLocks noChangeAspect="1"/>
          </p:cNvPicPr>
          <p:nvPr/>
        </p:nvPicPr>
        <p:blipFill>
          <a:blip r:embed="rId11"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17398" y="3143052"/>
            <a:ext cx="1367662" cy="1768582"/>
          </a:xfrm>
          <a:prstGeom prst="rect">
            <a:avLst/>
          </a:prstGeom>
        </p:spPr>
      </p:pic>
    </p:spTree>
    <p:extLst>
      <p:ext uri="{BB962C8B-B14F-4D97-AF65-F5344CB8AC3E}">
        <p14:creationId xmlns:p14="http://schemas.microsoft.com/office/powerpoint/2010/main" val="277947744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7759700" y="4457700"/>
            <a:ext cx="2133600" cy="1016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sp>
        <p:nvSpPr>
          <p:cNvPr id="5" name="Title 4"/>
          <p:cNvSpPr>
            <a:spLocks noGrp="1"/>
          </p:cNvSpPr>
          <p:nvPr>
            <p:ph type="title"/>
          </p:nvPr>
        </p:nvSpPr>
        <p:spPr/>
        <p:txBody>
          <a:bodyPr>
            <a:normAutofit/>
          </a:bodyPr>
          <a:lstStyle/>
          <a:p>
            <a:r>
              <a:rPr lang="en-US" dirty="0" smtClean="0">
                <a:solidFill>
                  <a:srgbClr val="7030A0"/>
                </a:solidFill>
                <a:latin typeface="Calibri" pitchFamily="34" charset="0"/>
                <a:cs typeface="Calibri" pitchFamily="34" charset="0"/>
              </a:rPr>
              <a:t>Downside </a:t>
            </a:r>
            <a:r>
              <a:rPr lang="en-US" dirty="0">
                <a:solidFill>
                  <a:srgbClr val="7030A0"/>
                </a:solidFill>
                <a:latin typeface="Calibri" pitchFamily="34" charset="0"/>
                <a:cs typeface="Calibri" pitchFamily="34" charset="0"/>
              </a:rPr>
              <a:t>Risk Diminishes Over Time</a:t>
            </a:r>
          </a:p>
        </p:txBody>
      </p:sp>
      <p:sp>
        <p:nvSpPr>
          <p:cNvPr id="6" name="TextBox 5"/>
          <p:cNvSpPr txBox="1"/>
          <p:nvPr/>
        </p:nvSpPr>
        <p:spPr>
          <a:xfrm>
            <a:off x="604434" y="1329835"/>
            <a:ext cx="10983132" cy="527246"/>
          </a:xfrm>
          <a:prstGeom prst="rect">
            <a:avLst/>
          </a:prstGeom>
        </p:spPr>
        <p:txBody>
          <a:bodyPr vert="horz" wrap="square" lIns="91440" tIns="45720" rIns="91440" bIns="45720" rtlCol="0">
            <a:noAutofit/>
          </a:bodyPr>
          <a:lstStyle/>
          <a:p>
            <a:pPr algn="ctr"/>
            <a:r>
              <a:rPr lang="en-US" sz="2000" dirty="0" smtClean="0">
                <a:solidFill>
                  <a:srgbClr val="7030A0"/>
                </a:solidFill>
                <a:latin typeface="Calibri" pitchFamily="34" charset="0"/>
                <a:cs typeface="Calibri" pitchFamily="34" charset="0"/>
              </a:rPr>
              <a:t>ELSS Fund </a:t>
            </a:r>
            <a:r>
              <a:rPr lang="en-US" sz="2000" dirty="0">
                <a:solidFill>
                  <a:srgbClr val="7030A0"/>
                </a:solidFill>
                <a:latin typeface="Calibri" pitchFamily="34" charset="0"/>
                <a:cs typeface="Calibri" pitchFamily="34" charset="0"/>
              </a:rPr>
              <a:t>has </a:t>
            </a:r>
            <a:r>
              <a:rPr lang="en-US" sz="2000" dirty="0" smtClean="0">
                <a:solidFill>
                  <a:srgbClr val="7030A0"/>
                </a:solidFill>
                <a:latin typeface="Calibri" pitchFamily="34" charset="0"/>
                <a:cs typeface="Calibri" pitchFamily="34" charset="0"/>
              </a:rPr>
              <a:t>more potential </a:t>
            </a:r>
            <a:r>
              <a:rPr lang="en-US" sz="2000" dirty="0">
                <a:solidFill>
                  <a:srgbClr val="7030A0"/>
                </a:solidFill>
                <a:latin typeface="Calibri" pitchFamily="34" charset="0"/>
                <a:cs typeface="Calibri" pitchFamily="34" charset="0"/>
              </a:rPr>
              <a:t>to generate positive returns than SENSEX.</a:t>
            </a:r>
          </a:p>
          <a:p>
            <a:pPr algn="ctr">
              <a:lnSpc>
                <a:spcPts val="1800"/>
              </a:lnSpc>
              <a:spcAft>
                <a:spcPts val="600"/>
              </a:spcAft>
            </a:pPr>
            <a:endParaRPr lang="en-US" sz="2000" dirty="0">
              <a:solidFill>
                <a:srgbClr val="7030A0"/>
              </a:solidFill>
              <a:latin typeface="Calibri" pitchFamily="34" charset="0"/>
              <a:cs typeface="Calibri" pitchFamily="34" charset="0"/>
            </a:endParaRPr>
          </a:p>
          <a:p>
            <a:pPr algn="ctr">
              <a:lnSpc>
                <a:spcPts val="1800"/>
              </a:lnSpc>
              <a:spcAft>
                <a:spcPts val="600"/>
              </a:spcAft>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sp>
        <p:nvSpPr>
          <p:cNvPr id="7" name="TextBox 6"/>
          <p:cNvSpPr txBox="1"/>
          <p:nvPr/>
        </p:nvSpPr>
        <p:spPr>
          <a:xfrm>
            <a:off x="604433" y="6138528"/>
            <a:ext cx="10983132" cy="487968"/>
          </a:xfrm>
          <a:prstGeom prst="rect">
            <a:avLst/>
          </a:prstGeom>
        </p:spPr>
        <p:txBody>
          <a:bodyPr vert="horz" wrap="square" lIns="91440" tIns="45720" rIns="91440" bIns="45720" rtlCol="0">
            <a:noAutofit/>
          </a:bodyPr>
          <a:lstStyle/>
          <a:p>
            <a:pPr algn="ctr"/>
            <a:r>
              <a:rPr lang="en-US" sz="2000" dirty="0" smtClean="0">
                <a:solidFill>
                  <a:srgbClr val="7030A0"/>
                </a:solidFill>
                <a:latin typeface="Calibri" pitchFamily="34" charset="0"/>
                <a:cs typeface="Calibri" pitchFamily="34" charset="0"/>
              </a:rPr>
              <a:t>The </a:t>
            </a:r>
            <a:r>
              <a:rPr lang="en-US" sz="2000" dirty="0">
                <a:solidFill>
                  <a:srgbClr val="7030A0"/>
                </a:solidFill>
                <a:latin typeface="Calibri" pitchFamily="34" charset="0"/>
                <a:cs typeface="Calibri" pitchFamily="34" charset="0"/>
              </a:rPr>
              <a:t>percentage of time, the ELSS </a:t>
            </a:r>
            <a:r>
              <a:rPr lang="en-US" sz="2000" dirty="0" smtClean="0">
                <a:solidFill>
                  <a:srgbClr val="7030A0"/>
                </a:solidFill>
                <a:latin typeface="Calibri" pitchFamily="34" charset="0"/>
                <a:cs typeface="Calibri" pitchFamily="34" charset="0"/>
              </a:rPr>
              <a:t>Fund posted </a:t>
            </a:r>
            <a:r>
              <a:rPr lang="en-US" sz="2000" dirty="0">
                <a:solidFill>
                  <a:srgbClr val="7030A0"/>
                </a:solidFill>
                <a:latin typeface="Calibri" pitchFamily="34" charset="0"/>
                <a:cs typeface="Calibri" pitchFamily="34" charset="0"/>
              </a:rPr>
              <a:t>positive </a:t>
            </a:r>
            <a:r>
              <a:rPr lang="en-US" sz="2000" dirty="0" smtClean="0">
                <a:solidFill>
                  <a:srgbClr val="7030A0"/>
                </a:solidFill>
                <a:latin typeface="Calibri" pitchFamily="34" charset="0"/>
                <a:cs typeface="Calibri" pitchFamily="34" charset="0"/>
              </a:rPr>
              <a:t>returns over </a:t>
            </a:r>
            <a:r>
              <a:rPr lang="en-US" sz="2000" dirty="0">
                <a:solidFill>
                  <a:srgbClr val="7030A0"/>
                </a:solidFill>
                <a:latin typeface="Calibri" pitchFamily="34" charset="0"/>
                <a:cs typeface="Calibri" pitchFamily="34" charset="0"/>
              </a:rPr>
              <a:t>the different rolling time period</a:t>
            </a:r>
            <a:r>
              <a:rPr lang="en-US" sz="2000" dirty="0" smtClean="0">
                <a:solidFill>
                  <a:srgbClr val="7030A0"/>
                </a:solidFill>
                <a:latin typeface="Calibri" pitchFamily="34" charset="0"/>
                <a:cs typeface="Calibri" pitchFamily="34" charset="0"/>
              </a:rPr>
              <a:t>.</a:t>
            </a: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rotWithShape="1">
          <a:blip r:embed="rId3"/>
          <a:srcRect b="70941"/>
          <a:stretch/>
        </p:blipFill>
        <p:spPr>
          <a:xfrm>
            <a:off x="1613627" y="1751041"/>
            <a:ext cx="8964744" cy="1274963"/>
          </a:xfrm>
          <a:prstGeom prst="rect">
            <a:avLst/>
          </a:prstGeom>
        </p:spPr>
      </p:pic>
      <p:pic>
        <p:nvPicPr>
          <p:cNvPr id="4" name="Picture 3"/>
          <p:cNvPicPr>
            <a:picLocks noChangeAspect="1"/>
          </p:cNvPicPr>
          <p:nvPr/>
        </p:nvPicPr>
        <p:blipFill>
          <a:blip r:embed="rId4"/>
          <a:stretch>
            <a:fillRect/>
          </a:stretch>
        </p:blipFill>
        <p:spPr>
          <a:xfrm>
            <a:off x="2153029" y="3023269"/>
            <a:ext cx="7885940" cy="3072062"/>
          </a:xfrm>
          <a:prstGeom prst="rect">
            <a:avLst/>
          </a:prstGeom>
        </p:spPr>
      </p:pic>
    </p:spTree>
    <p:extLst>
      <p:ext uri="{BB962C8B-B14F-4D97-AF65-F5344CB8AC3E}">
        <p14:creationId xmlns:p14="http://schemas.microsoft.com/office/powerpoint/2010/main" val="429143562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7759700" y="4457700"/>
            <a:ext cx="2133600" cy="1016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sp>
        <p:nvSpPr>
          <p:cNvPr id="5" name="Title 4"/>
          <p:cNvSpPr>
            <a:spLocks noGrp="1"/>
          </p:cNvSpPr>
          <p:nvPr>
            <p:ph type="title"/>
          </p:nvPr>
        </p:nvSpPr>
        <p:spPr/>
        <p:txBody>
          <a:bodyPr>
            <a:normAutofit/>
          </a:bodyPr>
          <a:lstStyle/>
          <a:p>
            <a:r>
              <a:rPr lang="en-IN" dirty="0" smtClean="0">
                <a:solidFill>
                  <a:srgbClr val="7030A0"/>
                </a:solidFill>
                <a:latin typeface="Calibri" pitchFamily="34" charset="0"/>
                <a:cs typeface="Calibri" pitchFamily="34" charset="0"/>
              </a:rPr>
              <a:t>ELSS </a:t>
            </a:r>
            <a:r>
              <a:rPr lang="en-IN" dirty="0">
                <a:solidFill>
                  <a:srgbClr val="7030A0"/>
                </a:solidFill>
                <a:latin typeface="Calibri" pitchFamily="34" charset="0"/>
                <a:cs typeface="Calibri" pitchFamily="34" charset="0"/>
              </a:rPr>
              <a:t>Asset Allocation &amp; Volatility</a:t>
            </a:r>
            <a:endParaRPr lang="en-US" dirty="0">
              <a:solidFill>
                <a:srgbClr val="7030A0"/>
              </a:solidFill>
              <a:latin typeface="Calibri" pitchFamily="34" charset="0"/>
              <a:cs typeface="Calibri" pitchFamily="34" charset="0"/>
            </a:endParaRPr>
          </a:p>
        </p:txBody>
      </p:sp>
      <p:pic>
        <p:nvPicPr>
          <p:cNvPr id="3" name="Picture 2"/>
          <p:cNvPicPr>
            <a:picLocks noChangeAspect="1"/>
          </p:cNvPicPr>
          <p:nvPr/>
        </p:nvPicPr>
        <p:blipFill>
          <a:blip r:embed="rId3"/>
          <a:stretch>
            <a:fillRect/>
          </a:stretch>
        </p:blipFill>
        <p:spPr>
          <a:xfrm>
            <a:off x="825729" y="1736188"/>
            <a:ext cx="10533570" cy="4842190"/>
          </a:xfrm>
          <a:prstGeom prst="rect">
            <a:avLst/>
          </a:prstGeom>
        </p:spPr>
      </p:pic>
      <p:sp>
        <p:nvSpPr>
          <p:cNvPr id="8" name="Rectangle 7"/>
          <p:cNvSpPr/>
          <p:nvPr/>
        </p:nvSpPr>
        <p:spPr>
          <a:xfrm>
            <a:off x="2067268" y="1266234"/>
            <a:ext cx="8050491" cy="400110"/>
          </a:xfrm>
          <a:prstGeom prst="rect">
            <a:avLst/>
          </a:prstGeom>
        </p:spPr>
        <p:txBody>
          <a:bodyPr wrap="square">
            <a:spAutoFit/>
          </a:bodyPr>
          <a:lstStyle/>
          <a:p>
            <a:pPr algn="ctr"/>
            <a:r>
              <a:rPr lang="en-IN" sz="2000" b="1" i="1" dirty="0">
                <a:solidFill>
                  <a:srgbClr val="E14B25"/>
                </a:solidFill>
                <a:latin typeface="Calibri" pitchFamily="34" charset="0"/>
                <a:cs typeface="Calibri" pitchFamily="34" charset="0"/>
              </a:rPr>
              <a:t>The good feature about volatility is that in the long term it goes away. </a:t>
            </a:r>
          </a:p>
        </p:txBody>
      </p:sp>
    </p:spTree>
    <p:extLst>
      <p:ext uri="{BB962C8B-B14F-4D97-AF65-F5344CB8AC3E}">
        <p14:creationId xmlns:p14="http://schemas.microsoft.com/office/powerpoint/2010/main" val="370250889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7759700" y="4457700"/>
            <a:ext cx="2133600" cy="1016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smtClean="0">
              <a:solidFill>
                <a:prstClr val="black">
                  <a:lumMod val="75000"/>
                  <a:lumOff val="25000"/>
                </a:prstClr>
              </a:solidFill>
              <a:latin typeface="Segoe UI" panose="020B0502040204020203" pitchFamily="34" charset="0"/>
              <a:cs typeface="Segoe UI" panose="020B0502040204020203" pitchFamily="34" charset="0"/>
            </a:endParaRPr>
          </a:p>
        </p:txBody>
      </p:sp>
      <p:sp>
        <p:nvSpPr>
          <p:cNvPr id="5" name="Title 4"/>
          <p:cNvSpPr>
            <a:spLocks noGrp="1"/>
          </p:cNvSpPr>
          <p:nvPr>
            <p:ph type="title"/>
          </p:nvPr>
        </p:nvSpPr>
        <p:spPr/>
        <p:txBody>
          <a:bodyPr>
            <a:normAutofit/>
          </a:bodyPr>
          <a:lstStyle/>
          <a:p>
            <a:r>
              <a:rPr lang="en-IN" dirty="0" smtClean="0">
                <a:solidFill>
                  <a:srgbClr val="7030A0"/>
                </a:solidFill>
                <a:latin typeface="Calibri" pitchFamily="34" charset="0"/>
                <a:cs typeface="Calibri" pitchFamily="34" charset="0"/>
              </a:rPr>
              <a:t>ELSS </a:t>
            </a:r>
            <a:r>
              <a:rPr lang="en-IN" dirty="0">
                <a:solidFill>
                  <a:srgbClr val="7030A0"/>
                </a:solidFill>
                <a:latin typeface="Calibri" pitchFamily="34" charset="0"/>
                <a:cs typeface="Calibri" pitchFamily="34" charset="0"/>
              </a:rPr>
              <a:t>Asset Allocation &amp; Volatility</a:t>
            </a:r>
            <a:endParaRPr lang="en-US" dirty="0">
              <a:solidFill>
                <a:srgbClr val="7030A0"/>
              </a:solidFill>
              <a:latin typeface="Calibri" pitchFamily="34" charset="0"/>
              <a:cs typeface="Calibri" pitchFamily="34" charset="0"/>
            </a:endParaRPr>
          </a:p>
        </p:txBody>
      </p:sp>
      <p:sp>
        <p:nvSpPr>
          <p:cNvPr id="2" name="Rectangle 1"/>
          <p:cNvSpPr/>
          <p:nvPr/>
        </p:nvSpPr>
        <p:spPr>
          <a:xfrm>
            <a:off x="604435" y="1364086"/>
            <a:ext cx="10983131" cy="4093428"/>
          </a:xfrm>
          <a:prstGeom prst="rect">
            <a:avLst/>
          </a:prstGeom>
        </p:spPr>
        <p:txBody>
          <a:bodyPr wrap="square">
            <a:spAutoFit/>
          </a:bodyPr>
          <a:lstStyle/>
          <a:p>
            <a:pPr indent="-285750">
              <a:buFont typeface="Wingdings" pitchFamily="2" charset="2"/>
              <a:buChar char="v"/>
            </a:pPr>
            <a:r>
              <a:rPr lang="en-IN" sz="2000" dirty="0">
                <a:solidFill>
                  <a:srgbClr val="764986"/>
                </a:solidFill>
                <a:latin typeface="Calibri" pitchFamily="34" charset="0"/>
                <a:cs typeface="Calibri" pitchFamily="34" charset="0"/>
              </a:rPr>
              <a:t>Know what you own, and know why you own it. </a:t>
            </a:r>
          </a:p>
          <a:p>
            <a:pPr indent="-285750">
              <a:buFont typeface="Wingdings" pitchFamily="2" charset="2"/>
              <a:buChar char="v"/>
            </a:pPr>
            <a:endParaRPr lang="en-IN" sz="2000" dirty="0">
              <a:solidFill>
                <a:srgbClr val="764986"/>
              </a:solidFill>
              <a:latin typeface="Calibri" pitchFamily="34" charset="0"/>
              <a:cs typeface="Calibri" pitchFamily="34" charset="0"/>
            </a:endParaRPr>
          </a:p>
          <a:p>
            <a:pPr marL="800100" lvl="1" indent="-342900">
              <a:buFont typeface="Arial" panose="020B0604020202020204" pitchFamily="34" charset="0"/>
              <a:buChar char="•"/>
            </a:pPr>
            <a:r>
              <a:rPr lang="en-IN" sz="2000" b="1" dirty="0">
                <a:solidFill>
                  <a:srgbClr val="E14B25"/>
                </a:solidFill>
                <a:latin typeface="Calibri" pitchFamily="34" charset="0"/>
                <a:cs typeface="Calibri" pitchFamily="34" charset="0"/>
              </a:rPr>
              <a:t>ELSS Funds invest more than 80% of assets in Equities, which has an excellent return potential, but of course it comes with volatility, which is a part and parcel of investing in equities.</a:t>
            </a:r>
          </a:p>
          <a:p>
            <a:endParaRPr lang="en-IN" sz="2000" dirty="0">
              <a:solidFill>
                <a:srgbClr val="764986"/>
              </a:solidFill>
              <a:latin typeface="Calibri" pitchFamily="34" charset="0"/>
              <a:cs typeface="Calibri" pitchFamily="34" charset="0"/>
            </a:endParaRPr>
          </a:p>
          <a:p>
            <a:pPr indent="-285750">
              <a:buFont typeface="Wingdings" pitchFamily="2" charset="2"/>
              <a:buChar char="v"/>
            </a:pPr>
            <a:r>
              <a:rPr lang="en-IN" sz="2000" dirty="0">
                <a:solidFill>
                  <a:srgbClr val="764986"/>
                </a:solidFill>
                <a:latin typeface="Calibri" pitchFamily="34" charset="0"/>
                <a:cs typeface="Calibri" pitchFamily="34" charset="0"/>
              </a:rPr>
              <a:t>No one can control volatility at the market level, but the investors themselves can minimize the volatility, if they follow below points:</a:t>
            </a:r>
          </a:p>
          <a:p>
            <a:pPr indent="-285750">
              <a:buFont typeface="Wingdings" pitchFamily="2" charset="2"/>
              <a:buChar char="v"/>
            </a:pPr>
            <a:endParaRPr lang="en-IN" sz="2000" dirty="0">
              <a:solidFill>
                <a:srgbClr val="764986"/>
              </a:solidFill>
              <a:latin typeface="Calibri" pitchFamily="34" charset="0"/>
              <a:cs typeface="Calibri" pitchFamily="34" charset="0"/>
            </a:endParaRPr>
          </a:p>
          <a:p>
            <a:pPr marL="971550" lvl="2" indent="-342900">
              <a:buFont typeface="Arial" panose="020B0604020202020204" pitchFamily="34" charset="0"/>
              <a:buChar char="•"/>
            </a:pPr>
            <a:r>
              <a:rPr lang="en-IN" sz="2000" b="1" dirty="0">
                <a:solidFill>
                  <a:srgbClr val="E14B25"/>
                </a:solidFill>
                <a:latin typeface="Calibri" pitchFamily="34" charset="0"/>
                <a:cs typeface="Calibri" pitchFamily="34" charset="0"/>
              </a:rPr>
              <a:t>The First is do not use news to make decisions.</a:t>
            </a:r>
          </a:p>
          <a:p>
            <a:pPr marL="971550" lvl="2" indent="-342900">
              <a:buFont typeface="Arial" panose="020B0604020202020204" pitchFamily="34" charset="0"/>
              <a:buChar char="•"/>
            </a:pPr>
            <a:endParaRPr lang="en-IN" sz="2000" b="1" dirty="0">
              <a:solidFill>
                <a:srgbClr val="E14B25"/>
              </a:solidFill>
              <a:latin typeface="Calibri" pitchFamily="34" charset="0"/>
              <a:cs typeface="Calibri" pitchFamily="34" charset="0"/>
            </a:endParaRPr>
          </a:p>
          <a:p>
            <a:pPr marL="971550" lvl="2" indent="-342900">
              <a:buFont typeface="Arial" panose="020B0604020202020204" pitchFamily="34" charset="0"/>
              <a:buChar char="•"/>
            </a:pPr>
            <a:r>
              <a:rPr lang="en-IN" sz="2000" b="1" dirty="0">
                <a:solidFill>
                  <a:srgbClr val="E14B25"/>
                </a:solidFill>
                <a:latin typeface="Calibri" pitchFamily="34" charset="0"/>
                <a:cs typeface="Calibri" pitchFamily="34" charset="0"/>
              </a:rPr>
              <a:t>The second thing to remember is that you cannot time markets effectively.</a:t>
            </a:r>
          </a:p>
          <a:p>
            <a:pPr marL="971550" lvl="2" indent="-342900">
              <a:buFont typeface="Arial" panose="020B0604020202020204" pitchFamily="34" charset="0"/>
              <a:buChar char="•"/>
            </a:pPr>
            <a:endParaRPr lang="en-IN" sz="2000" b="1" dirty="0">
              <a:solidFill>
                <a:srgbClr val="E14B25"/>
              </a:solidFill>
              <a:latin typeface="Calibri" pitchFamily="34" charset="0"/>
              <a:cs typeface="Calibri" pitchFamily="34" charset="0"/>
            </a:endParaRPr>
          </a:p>
          <a:p>
            <a:pPr marL="971550" lvl="2" indent="-342900">
              <a:buFont typeface="Arial" panose="020B0604020202020204" pitchFamily="34" charset="0"/>
              <a:buChar char="•"/>
            </a:pPr>
            <a:r>
              <a:rPr lang="en-IN" sz="2000" b="1" dirty="0">
                <a:solidFill>
                  <a:srgbClr val="E14B25"/>
                </a:solidFill>
                <a:latin typeface="Calibri" pitchFamily="34" charset="0"/>
                <a:cs typeface="Calibri" pitchFamily="34" charset="0"/>
              </a:rPr>
              <a:t>And finally it is important that you don't follow the heard.</a:t>
            </a:r>
          </a:p>
        </p:txBody>
      </p:sp>
      <p:pic>
        <p:nvPicPr>
          <p:cNvPr id="4" name="Picture 3"/>
          <p:cNvPicPr>
            <a:picLocks noChangeAspect="1"/>
          </p:cNvPicPr>
          <p:nvPr/>
        </p:nvPicPr>
        <p:blipFill>
          <a:blip r:embed="rId3"/>
          <a:stretch>
            <a:fillRect/>
          </a:stretch>
        </p:blipFill>
        <p:spPr>
          <a:xfrm>
            <a:off x="2238375" y="5625209"/>
            <a:ext cx="7715250" cy="828675"/>
          </a:xfrm>
          <a:prstGeom prst="rect">
            <a:avLst/>
          </a:prstGeom>
        </p:spPr>
      </p:pic>
    </p:spTree>
    <p:extLst>
      <p:ext uri="{BB962C8B-B14F-4D97-AF65-F5344CB8AC3E}">
        <p14:creationId xmlns:p14="http://schemas.microsoft.com/office/powerpoint/2010/main" val="60018724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OP 25 MUTUAL FUND QUOTES (of 79) | A-Z Quotes"/>
          <p:cNvPicPr>
            <a:picLocks noChangeAspect="1" noChangeArrowheads="1"/>
          </p:cNvPicPr>
          <p:nvPr/>
        </p:nvPicPr>
        <p:blipFill rotWithShape="1">
          <a:blip r:embed="rId2"/>
          <a:srcRect l="35581" t="8095" r="1087" b="22584"/>
          <a:stretch/>
        </p:blipFill>
        <p:spPr bwMode="auto">
          <a:xfrm>
            <a:off x="263950" y="448026"/>
            <a:ext cx="11611614" cy="5981054"/>
          </a:xfrm>
          <a:prstGeom prst="rect">
            <a:avLst/>
          </a:prstGeom>
          <a:noFill/>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51881" y="3122987"/>
            <a:ext cx="8057347" cy="1108365"/>
          </a:xfrm>
          <a:prstGeom prst="rect">
            <a:avLst/>
          </a:prstGeom>
        </p:spPr>
        <p:txBody>
          <a:bodyPr vert="horz" wrap="square" lIns="91440" tIns="45720" rIns="91440" bIns="45720" rtlCol="0">
            <a:noAutofit/>
          </a:bodyPr>
          <a:lstStyle/>
          <a:p>
            <a:pPr marL="0" indent="0" algn="ctr">
              <a:lnSpc>
                <a:spcPts val="1800"/>
              </a:lnSpc>
              <a:spcAft>
                <a:spcPts val="600"/>
              </a:spcAft>
              <a:buNone/>
            </a:pPr>
            <a:r>
              <a:rPr lang="en-US" sz="4800" dirty="0" smtClean="0">
                <a:latin typeface="Calibri" pitchFamily="34" charset="0"/>
                <a:cs typeface="Calibri" pitchFamily="34" charset="0"/>
              </a:rPr>
              <a:t>12.ELSS Schemes Performance</a:t>
            </a:r>
          </a:p>
          <a:p>
            <a:pPr marL="0" indent="0" algn="ctr">
              <a:lnSpc>
                <a:spcPts val="1800"/>
              </a:lnSpc>
              <a:spcAft>
                <a:spcPts val="600"/>
              </a:spcAft>
              <a:buNone/>
            </a:pPr>
            <a:endParaRPr lang="en-US" sz="4800" dirty="0">
              <a:latin typeface="Calibri" pitchFamily="34" charset="0"/>
              <a:cs typeface="Calibri" pitchFamily="34" charset="0"/>
            </a:endParaRPr>
          </a:p>
          <a:p>
            <a:pPr marL="0" indent="0" algn="ctr">
              <a:lnSpc>
                <a:spcPts val="1800"/>
              </a:lnSpc>
              <a:spcAft>
                <a:spcPts val="600"/>
              </a:spcAft>
              <a:buNone/>
            </a:pPr>
            <a:r>
              <a:rPr lang="en-US" sz="4800" dirty="0" smtClean="0">
                <a:latin typeface="Calibri" pitchFamily="34" charset="0"/>
                <a:cs typeface="Calibri" pitchFamily="34" charset="0"/>
              </a:rPr>
              <a:t>and Asset Allocation </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325" y="288900"/>
            <a:ext cx="7288295" cy="6294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0273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0085" y="245097"/>
            <a:ext cx="7606913" cy="6317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07453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aytm Money Provides Optimized Tax Saving Solutions | by Paytm Money |  Paytm Money | Medium"/>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06014" y="1338027"/>
            <a:ext cx="11701389" cy="45995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moneyhoney.co.in/images/logo.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500464" y="426662"/>
            <a:ext cx="5214952" cy="74704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86914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moneyhoney.co.in/image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985" y="5952012"/>
            <a:ext cx="4179959" cy="598782"/>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C183D7F6-B498-43B3-948B-1728B52AA6E4}">
                <adec:decorative xmlns="" xmlns:adec="http://schemas.microsoft.com/office/drawing/2017/decorative" val="1"/>
              </a:ext>
            </a:extLst>
          </p:cNvPr>
          <p:cNvSpPr/>
          <p:nvPr/>
        </p:nvSpPr>
        <p:spPr>
          <a:xfrm>
            <a:off x="5150622" y="246744"/>
            <a:ext cx="6809149" cy="6358772"/>
          </a:xfrm>
          <a:prstGeom prst="rect">
            <a:avLst/>
          </a:prstGeom>
          <a:solidFill>
            <a:srgbClr val="7748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Times New Roman" panose="02020603050405020304" pitchFamily="18" charset="0"/>
                <a:ea typeface="+mj-ea"/>
                <a:cs typeface="Times New Roman" panose="02020603050405020304" pitchFamily="18" charset="0"/>
              </a:rPr>
              <a:t>Thank You</a:t>
            </a:r>
          </a:p>
        </p:txBody>
      </p:sp>
      <p:pic>
        <p:nvPicPr>
          <p:cNvPr id="2" name="Picture 1"/>
          <p:cNvPicPr>
            <a:picLocks noChangeAspect="1"/>
          </p:cNvPicPr>
          <p:nvPr/>
        </p:nvPicPr>
        <p:blipFill>
          <a:blip r:embed="rId4"/>
          <a:stretch>
            <a:fillRect/>
          </a:stretch>
        </p:blipFill>
        <p:spPr>
          <a:xfrm>
            <a:off x="245659" y="246744"/>
            <a:ext cx="4904963" cy="5650546"/>
          </a:xfrm>
          <a:prstGeom prst="rect">
            <a:avLst/>
          </a:prstGeom>
        </p:spPr>
      </p:pic>
    </p:spTree>
    <p:extLst>
      <p:ext uri="{BB962C8B-B14F-4D97-AF65-F5344CB8AC3E}">
        <p14:creationId xmlns:p14="http://schemas.microsoft.com/office/powerpoint/2010/main" val="15904816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Get Started with 3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40000"/>
            <a:lumOff val="60000"/>
          </a:schemeClr>
        </a:solidFill>
      </a:spPr>
      <a:bodyPr/>
      <a:lstStyle/>
      <a: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a:style>
    </a:spDef>
    <a:txDef>
      <a:spPr/>
      <a:bodyPr vert="horz" lIns="91440" tIns="45720" rIns="91440" bIns="45720" rtlCol="0">
        <a:noAutofit/>
      </a:bodyPr>
      <a:lstStyle>
        <a:defPPr marL="0" indent="0" algn="l">
          <a:lnSpc>
            <a:spcPts val="1800"/>
          </a:lnSpc>
          <a:spcAft>
            <a:spcPts val="600"/>
          </a:spcAft>
          <a:buNone/>
          <a:defRPr sz="1200" dirty="0" smtClean="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TM16411177_Bring Your Presentations_win32_mlw - v3" id="{DE0A717D-0B12-4D44-8613-A03A4CD6D7EE}" vid="{30B64ACD-7D47-478C-8DC1-E97D1D0752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8A56FF6-92BD-46DE-9059-01B9F08E8880}">
  <ds:schemaRefs>
    <ds:schemaRef ds:uri="http://schemas.microsoft.com/sharepoint/v3/contenttype/forms"/>
  </ds:schemaRefs>
</ds:datastoreItem>
</file>

<file path=customXml/itemProps2.xml><?xml version="1.0" encoding="utf-8"?>
<ds:datastoreItem xmlns:ds="http://schemas.openxmlformats.org/officeDocument/2006/customXml" ds:itemID="{FB90717D-CB20-4004-8DD0-01756D9D039A}">
  <ds:schemaRef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 ds:uri="http://purl.org/dc/elements/1.1/"/>
    <ds:schemaRef ds:uri="http://purl.org/dc/terms/"/>
    <ds:schemaRef ds:uri="16c05727-aa75-4e4a-9b5f-8a80a1165891"/>
    <ds:schemaRef ds:uri="71af3243-3dd4-4a8d-8c0d-dd76da1f02a5"/>
    <ds:schemaRef ds:uri="http://schemas.microsoft.com/office/2006/metadata/properties"/>
  </ds:schemaRefs>
</ds:datastoreItem>
</file>

<file path=customXml/itemProps3.xml><?xml version="1.0" encoding="utf-8"?>
<ds:datastoreItem xmlns:ds="http://schemas.openxmlformats.org/officeDocument/2006/customXml" ds:itemID="{C620A972-1CDD-4EF3-89C2-EBD9E5E1FD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3267</Words>
  <Application>Microsoft Office PowerPoint</Application>
  <PresentationFormat>Widescreen</PresentationFormat>
  <Paragraphs>534</Paragraphs>
  <Slides>98</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98</vt:i4>
      </vt:variant>
    </vt:vector>
  </HeadingPairs>
  <TitlesOfParts>
    <vt:vector size="105" baseType="lpstr">
      <vt:lpstr>Arial</vt:lpstr>
      <vt:lpstr>Bahnschrift Light</vt:lpstr>
      <vt:lpstr>Calibri</vt:lpstr>
      <vt:lpstr>Segoe UI</vt:lpstr>
      <vt:lpstr>Times New Roman</vt:lpstr>
      <vt:lpstr>Wingdings</vt:lpstr>
      <vt:lpstr>Get Started with 3D</vt:lpstr>
      <vt:lpstr>Money Honey Financial Services Pvt. Ltd.</vt:lpstr>
      <vt:lpstr>AGENDA</vt:lpstr>
      <vt:lpstr>PowerPoint Presentation</vt:lpstr>
      <vt:lpstr>INTRODUCTION:</vt:lpstr>
      <vt:lpstr>PowerPoint Presentation</vt:lpstr>
      <vt:lpstr>WHAT ARE HYBRID MUTUAL FUNDS</vt:lpstr>
      <vt:lpstr>PowerPoint Presentation</vt:lpstr>
      <vt:lpstr>PowerPoint Presentation</vt:lpstr>
      <vt:lpstr>HOW DOES IT WORKS?</vt:lpstr>
      <vt:lpstr>PowerPoint Presentation</vt:lpstr>
      <vt:lpstr>PowerPoint Presentation</vt:lpstr>
      <vt:lpstr>WHO SHOULD INVEST IN HYBRID FUND</vt:lpstr>
      <vt:lpstr>PowerPoint Presentation</vt:lpstr>
      <vt:lpstr>PowerPoint Presentation</vt:lpstr>
      <vt:lpstr>ADVANTAGES OF HYBRID FUND</vt:lpstr>
      <vt:lpstr>PowerPoint Presentation</vt:lpstr>
      <vt:lpstr>PowerPoint Presentation</vt:lpstr>
      <vt:lpstr>TAX SLABS</vt:lpstr>
      <vt:lpstr>TAX SLABS… (Tax Rebate U/S 87A)</vt:lpstr>
      <vt:lpstr>TAX SLABS… (Tax Rebate U/S 87A)</vt:lpstr>
      <vt:lpstr>TAX SLABS… (Tax Rebate U/S 87A)</vt:lpstr>
      <vt:lpstr>PowerPoint Presentation</vt:lpstr>
      <vt:lpstr>PowerPoint Presentation</vt:lpstr>
      <vt:lpstr>SECTION 80C BENEFITS</vt:lpstr>
      <vt:lpstr>SECTION 80C BENEFITS</vt:lpstr>
      <vt:lpstr>SECTION 80C BENEFITS</vt:lpstr>
      <vt:lpstr>PowerPoint Presentation</vt:lpstr>
      <vt:lpstr>SECTION 80C BENEFITS…(How much tax can I save?)</vt:lpstr>
      <vt:lpstr>SECTION 80C BENEFITS…(How much tax can I save?)</vt:lpstr>
      <vt:lpstr>PowerPoint Presentation</vt:lpstr>
      <vt:lpstr>Tax savings when gross income is less than Rs 5,00,000.</vt:lpstr>
      <vt:lpstr>PowerPoint Presentation</vt:lpstr>
      <vt:lpstr>Taxes on Return</vt:lpstr>
      <vt:lpstr>LTCG ON ELSS</vt:lpstr>
      <vt:lpstr>PowerPoint Presentation</vt:lpstr>
      <vt:lpstr>SIP in ELSS</vt:lpstr>
      <vt:lpstr>SIP in ELSS</vt:lpstr>
      <vt:lpstr>SIP in ELSS…(Rupee Cost Averaging)</vt:lpstr>
      <vt:lpstr>SIP in ELSS…(Rupee Cost Averaging)</vt:lpstr>
      <vt:lpstr>SIP in ELSS…(Rupee Cost Averaging)</vt:lpstr>
      <vt:lpstr>PowerPoint Presentation</vt:lpstr>
      <vt:lpstr>PowerPoint Presentation</vt:lpstr>
      <vt:lpstr>LUMP-SUM Investment in ELSS </vt:lpstr>
      <vt:lpstr>LUMP-SUM Investment in ELSS…(Benefits)</vt:lpstr>
      <vt:lpstr>SIP OR Lump-sum, which one to Choose?</vt:lpstr>
      <vt:lpstr>PowerPoint Presentation</vt:lpstr>
      <vt:lpstr>GROWTH OPTION SCHEME</vt:lpstr>
      <vt:lpstr>GROWTH OPTION OR DIVIDEND OPTION (IDCW) </vt:lpstr>
      <vt:lpstr>PAY OUT OF INCOME DISTRIBUTION CUM CAPITAL WITHDRAWAL OPTION . (IDCW) </vt:lpstr>
      <vt:lpstr>GROWTH OPTION OR DIVIDEND OPTION (IDCW) </vt:lpstr>
      <vt:lpstr>GROWTH OPTION OR DIVIDEND OPTION (IDCW) </vt:lpstr>
      <vt:lpstr>PowerPoint Presentation</vt:lpstr>
      <vt:lpstr>PowerPoint Presentation</vt:lpstr>
      <vt:lpstr>What is PPF (Public Provident Fund)</vt:lpstr>
      <vt:lpstr>Why ELSS is prefered over PPF </vt:lpstr>
      <vt:lpstr>Why ELSS is prefered over PPF.</vt:lpstr>
      <vt:lpstr>ELSS vs PPF</vt:lpstr>
      <vt:lpstr>ELSS vs PPF</vt:lpstr>
      <vt:lpstr>PowerPoint Presentation</vt:lpstr>
      <vt:lpstr>PowerPoint Presentation</vt:lpstr>
      <vt:lpstr>FIXED DEPOSIT </vt:lpstr>
      <vt:lpstr>Why ELSS is prefered over FD </vt:lpstr>
      <vt:lpstr>PowerPoint Presentation</vt:lpstr>
      <vt:lpstr>PowerPoint Presentation</vt:lpstr>
      <vt:lpstr>ELSS Funds vs Fixed Deposits</vt:lpstr>
      <vt:lpstr>PowerPoint Presentation</vt:lpstr>
      <vt:lpstr>PowerPoint Presentation</vt:lpstr>
      <vt:lpstr>NATIONAL SAVING CERTIFICATE  </vt:lpstr>
      <vt:lpstr>Why is ELSS prefered over NSC </vt:lpstr>
      <vt:lpstr>Why is ELSS prefered over NSC </vt:lpstr>
      <vt:lpstr>Why to Choose ELSS over other schemes?</vt:lpstr>
      <vt:lpstr>Inflation adjusted returns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WEALTH CREATION UNDER ELSS. </vt:lpstr>
      <vt:lpstr>ELSS WEALTH CREATION WHEN GROSS INCOME IS 15,00,000 </vt:lpstr>
      <vt:lpstr>ELSS WEALTH CREATION WHEN GROSS INCOME IS 10,00,000</vt:lpstr>
      <vt:lpstr>PowerPoint Presentation</vt:lpstr>
      <vt:lpstr>PowerPoint Presentation</vt:lpstr>
      <vt:lpstr>Risk involved while investing in ELSS </vt:lpstr>
      <vt:lpstr>Return Potential of More than 12%</vt:lpstr>
      <vt:lpstr>Downside Risk Diminishes Over Time</vt:lpstr>
      <vt:lpstr>Downside Risk Diminishes Over Time</vt:lpstr>
      <vt:lpstr>Downside Risk Diminishes Over Time</vt:lpstr>
      <vt:lpstr>ELSS Asset Allocation &amp; Volatility</vt:lpstr>
      <vt:lpstr>ELSS Asset Allocation &amp; Volatility</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2020-10-12T09:52:22Z</dcterms:created>
  <dcterms:modified xsi:type="dcterms:W3CDTF">2023-05-02T12:54:08Z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